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3" r:id="rId17"/>
    <p:sldId id="271" r:id="rId18"/>
    <p:sldId id="274" r:id="rId19"/>
  </p:sldIdLst>
  <p:sldSz cx="18288000" cy="10287000"/>
  <p:notesSz cx="6858000" cy="9144000"/>
  <p:embeddedFontLst>
    <p:embeddedFont>
      <p:font typeface="Agrandir" panose="020B0604020202020204" charset="0"/>
      <p:regular r:id="rId20"/>
    </p:embeddedFont>
    <p:embeddedFont>
      <p:font typeface="Agrandir Bold" panose="020B0604020202020204" charset="0"/>
      <p:regular r:id="rId21"/>
    </p:embeddedFont>
    <p:embeddedFont>
      <p:font typeface="Agrandir Medium" panose="020B0604020202020204" charset="0"/>
      <p:regular r:id="rId22"/>
    </p:embeddedFont>
    <p:embeddedFont>
      <p:font typeface="Calibri" panose="020F0502020204030204" pitchFamily="34" charset="0"/>
      <p:regular r:id="rId23"/>
      <p:bold r:id="rId24"/>
      <p:italic r:id="rId25"/>
      <p:boldItalic r:id="rId26"/>
    </p:embeddedFont>
    <p:embeddedFont>
      <p:font typeface="Public Sans" panose="020B0604020202020204" charset="0"/>
      <p:regular r:id="rId27"/>
    </p:embeddedFont>
    <p:embeddedFont>
      <p:font typeface="Public Sans Bold" panose="020B0604020202020204" charset="0"/>
      <p:regular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65" d="100"/>
          <a:sy n="65" d="100"/>
        </p:scale>
        <p:origin x="82" y="3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viewProps" Target="viewProps.xml"/></Relationships>
</file>

<file path=ppt/media/image1.png>
</file>

<file path=ppt/media/image10.svg>
</file>

<file path=ppt/media/image11.jpeg>
</file>

<file path=ppt/media/image12.png>
</file>

<file path=ppt/media/image13.png>
</file>

<file path=ppt/media/image14.svg>
</file>

<file path=ppt/media/image15.png>
</file>

<file path=ppt/media/image2.svg>
</file>

<file path=ppt/media/image3.png>
</file>

<file path=ppt/media/image4.svg>
</file>

<file path=ppt/media/image5.jpeg>
</file>

<file path=ppt/media/image6.png>
</file>

<file path=ppt/media/image7.svg>
</file>

<file path=ppt/media/image8.jpe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11/21/2024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11/21/2024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11/21/2024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11/21/2024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2.png"/><Relationship Id="rId1" Type="http://schemas.openxmlformats.org/officeDocument/2006/relationships/slideLayout" Target="../slideLayouts/slideLayout7.xml"/><Relationship Id="rId4" Type="http://schemas.openxmlformats.org/officeDocument/2006/relationships/image" Target="../media/image4.svg"/></Relationships>
</file>

<file path=ppt/slides/_rels/slide17.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14.svg"/><Relationship Id="rId4" Type="http://schemas.openxmlformats.org/officeDocument/2006/relationships/image" Target="../media/image13.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5.png"/><Relationship Id="rId5" Type="http://schemas.openxmlformats.org/officeDocument/2006/relationships/image" Target="../media/image4.sv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B8D2E4"/>
        </a:solidFill>
        <a:effectLst/>
      </p:bgPr>
    </p:bg>
    <p:spTree>
      <p:nvGrpSpPr>
        <p:cNvPr id="1" name=""/>
        <p:cNvGrpSpPr/>
        <p:nvPr/>
      </p:nvGrpSpPr>
      <p:grpSpPr>
        <a:xfrm>
          <a:off x="0" y="0"/>
          <a:ext cx="0" cy="0"/>
          <a:chOff x="0" y="0"/>
          <a:chExt cx="0" cy="0"/>
        </a:xfrm>
      </p:grpSpPr>
      <p:grpSp>
        <p:nvGrpSpPr>
          <p:cNvPr id="2" name="Group 2"/>
          <p:cNvGrpSpPr/>
          <p:nvPr/>
        </p:nvGrpSpPr>
        <p:grpSpPr>
          <a:xfrm>
            <a:off x="9144000" y="302221"/>
            <a:ext cx="8841904" cy="9682557"/>
            <a:chOff x="0" y="0"/>
            <a:chExt cx="2328732" cy="2550139"/>
          </a:xfrm>
        </p:grpSpPr>
        <p:sp>
          <p:nvSpPr>
            <p:cNvPr id="3" name="Freeform 3"/>
            <p:cNvSpPr/>
            <p:nvPr/>
          </p:nvSpPr>
          <p:spPr>
            <a:xfrm>
              <a:off x="0" y="0"/>
              <a:ext cx="2328732" cy="2550139"/>
            </a:xfrm>
            <a:custGeom>
              <a:avLst/>
              <a:gdLst/>
              <a:ahLst/>
              <a:cxnLst/>
              <a:rect l="l" t="t" r="r" b="b"/>
              <a:pathLst>
                <a:path w="2328732" h="2550139">
                  <a:moveTo>
                    <a:pt x="0" y="0"/>
                  </a:moveTo>
                  <a:lnTo>
                    <a:pt x="2328732" y="0"/>
                  </a:lnTo>
                  <a:lnTo>
                    <a:pt x="2328732" y="2550139"/>
                  </a:lnTo>
                  <a:lnTo>
                    <a:pt x="0" y="2550139"/>
                  </a:lnTo>
                  <a:close/>
                </a:path>
              </a:pathLst>
            </a:custGeom>
            <a:solidFill>
              <a:srgbClr val="FBF6F1"/>
            </a:solidFill>
          </p:spPr>
          <p:txBody>
            <a:bodyPr/>
            <a:lstStyle/>
            <a:p>
              <a:endParaRPr lang="en-US"/>
            </a:p>
          </p:txBody>
        </p:sp>
        <p:sp>
          <p:nvSpPr>
            <p:cNvPr id="4" name="TextBox 4"/>
            <p:cNvSpPr txBox="1"/>
            <p:nvPr/>
          </p:nvSpPr>
          <p:spPr>
            <a:xfrm>
              <a:off x="0" y="-28575"/>
              <a:ext cx="2328732" cy="2578714"/>
            </a:xfrm>
            <a:prstGeom prst="rect">
              <a:avLst/>
            </a:prstGeom>
          </p:spPr>
          <p:txBody>
            <a:bodyPr lIns="50800" tIns="50800" rIns="50800" bIns="50800" rtlCol="0" anchor="ctr"/>
            <a:lstStyle/>
            <a:p>
              <a:pPr algn="ctr">
                <a:lnSpc>
                  <a:spcPts val="1960"/>
                </a:lnSpc>
              </a:pPr>
              <a:endParaRPr/>
            </a:p>
          </p:txBody>
        </p:sp>
      </p:grpSp>
      <p:sp>
        <p:nvSpPr>
          <p:cNvPr id="5" name="Freeform 5"/>
          <p:cNvSpPr/>
          <p:nvPr/>
        </p:nvSpPr>
        <p:spPr>
          <a:xfrm>
            <a:off x="10159783" y="2041700"/>
            <a:ext cx="6810338" cy="6203599"/>
          </a:xfrm>
          <a:custGeom>
            <a:avLst/>
            <a:gdLst/>
            <a:ahLst/>
            <a:cxnLst/>
            <a:rect l="l" t="t" r="r" b="b"/>
            <a:pathLst>
              <a:path w="6810338" h="6203599">
                <a:moveTo>
                  <a:pt x="0" y="0"/>
                </a:moveTo>
                <a:lnTo>
                  <a:pt x="6810338" y="0"/>
                </a:lnTo>
                <a:lnTo>
                  <a:pt x="6810338" y="6203600"/>
                </a:lnTo>
                <a:lnTo>
                  <a:pt x="0" y="62036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6" name="Freeform 6"/>
          <p:cNvSpPr/>
          <p:nvPr/>
        </p:nvSpPr>
        <p:spPr>
          <a:xfrm>
            <a:off x="300694" y="302221"/>
            <a:ext cx="728006" cy="772980"/>
          </a:xfrm>
          <a:custGeom>
            <a:avLst/>
            <a:gdLst/>
            <a:ahLst/>
            <a:cxnLst/>
            <a:rect l="l" t="t" r="r" b="b"/>
            <a:pathLst>
              <a:path w="728006" h="772980">
                <a:moveTo>
                  <a:pt x="0" y="0"/>
                </a:moveTo>
                <a:lnTo>
                  <a:pt x="728006" y="0"/>
                </a:lnTo>
                <a:lnTo>
                  <a:pt x="728006" y="772980"/>
                </a:lnTo>
                <a:lnTo>
                  <a:pt x="0" y="77298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7" name="TextBox 7"/>
          <p:cNvSpPr txBox="1"/>
          <p:nvPr/>
        </p:nvSpPr>
        <p:spPr>
          <a:xfrm>
            <a:off x="1028700" y="1360951"/>
            <a:ext cx="8115300" cy="4644368"/>
          </a:xfrm>
          <a:prstGeom prst="rect">
            <a:avLst/>
          </a:prstGeom>
        </p:spPr>
        <p:txBody>
          <a:bodyPr lIns="0" tIns="0" rIns="0" bIns="0" rtlCol="0" anchor="t">
            <a:spAutoFit/>
          </a:bodyPr>
          <a:lstStyle/>
          <a:p>
            <a:pPr marL="0" lvl="0" indent="0" algn="l">
              <a:lnSpc>
                <a:spcPts val="11955"/>
              </a:lnSpc>
            </a:pPr>
            <a:r>
              <a:rPr lang="en-US" sz="12453" spc="-1195" dirty="0">
                <a:solidFill>
                  <a:srgbClr val="156669"/>
                </a:solidFill>
                <a:latin typeface="Public Sans"/>
                <a:ea typeface="Public Sans"/>
                <a:cs typeface="Public Sans"/>
                <a:sym typeface="Public Sans"/>
              </a:rPr>
              <a:t>Health Care Monitoring System</a:t>
            </a:r>
          </a:p>
        </p:txBody>
      </p:sp>
      <p:sp>
        <p:nvSpPr>
          <p:cNvPr id="8" name="TextBox 8"/>
          <p:cNvSpPr txBox="1"/>
          <p:nvPr/>
        </p:nvSpPr>
        <p:spPr>
          <a:xfrm>
            <a:off x="1028700" y="6437827"/>
            <a:ext cx="9405917" cy="1415440"/>
          </a:xfrm>
          <a:prstGeom prst="rect">
            <a:avLst/>
          </a:prstGeom>
        </p:spPr>
        <p:txBody>
          <a:bodyPr lIns="0" tIns="0" rIns="0" bIns="0" rtlCol="0" anchor="t">
            <a:spAutoFit/>
          </a:bodyPr>
          <a:lstStyle/>
          <a:p>
            <a:pPr algn="l">
              <a:lnSpc>
                <a:spcPts val="2739"/>
              </a:lnSpc>
            </a:pPr>
            <a:r>
              <a:rPr lang="en-US" sz="2945" spc="-241" dirty="0" err="1">
                <a:solidFill>
                  <a:srgbClr val="156669"/>
                </a:solidFill>
                <a:latin typeface="Public Sans"/>
                <a:ea typeface="Public Sans"/>
                <a:cs typeface="Public Sans"/>
                <a:sym typeface="Public Sans"/>
              </a:rPr>
              <a:t>M.M.M.Amry</a:t>
            </a:r>
            <a:r>
              <a:rPr lang="en-US" sz="2945" spc="-241" dirty="0">
                <a:solidFill>
                  <a:srgbClr val="156669"/>
                </a:solidFill>
                <a:latin typeface="Public Sans"/>
                <a:ea typeface="Public Sans"/>
                <a:cs typeface="Public Sans"/>
                <a:sym typeface="Public Sans"/>
              </a:rPr>
              <a:t>                             	KAHDSE241F-023</a:t>
            </a:r>
          </a:p>
          <a:p>
            <a:pPr algn="l">
              <a:lnSpc>
                <a:spcPts val="2739"/>
              </a:lnSpc>
            </a:pPr>
            <a:r>
              <a:rPr lang="en-US" sz="2945" spc="-241" dirty="0" err="1">
                <a:solidFill>
                  <a:srgbClr val="156669"/>
                </a:solidFill>
                <a:latin typeface="Public Sans"/>
                <a:ea typeface="Public Sans"/>
                <a:cs typeface="Public Sans"/>
                <a:sym typeface="Public Sans"/>
              </a:rPr>
              <a:t>A.Dhanushanandan</a:t>
            </a:r>
            <a:r>
              <a:rPr lang="en-US" sz="2945" spc="-241" dirty="0">
                <a:solidFill>
                  <a:srgbClr val="156669"/>
                </a:solidFill>
                <a:latin typeface="Public Sans"/>
                <a:ea typeface="Public Sans"/>
                <a:cs typeface="Public Sans"/>
                <a:sym typeface="Public Sans"/>
              </a:rPr>
              <a:t>              KAHDSE241F-028</a:t>
            </a:r>
          </a:p>
          <a:p>
            <a:pPr algn="l">
              <a:lnSpc>
                <a:spcPts val="2739"/>
              </a:lnSpc>
            </a:pPr>
            <a:r>
              <a:rPr lang="en-US" sz="2945" spc="-241" dirty="0" err="1">
                <a:solidFill>
                  <a:srgbClr val="156669"/>
                </a:solidFill>
                <a:latin typeface="Public Sans"/>
                <a:ea typeface="Public Sans"/>
                <a:cs typeface="Public Sans"/>
                <a:sym typeface="Public Sans"/>
              </a:rPr>
              <a:t>M.A.M.Ammar</a:t>
            </a:r>
            <a:r>
              <a:rPr lang="en-US" sz="2945" spc="-241" dirty="0">
                <a:solidFill>
                  <a:srgbClr val="156669"/>
                </a:solidFill>
                <a:latin typeface="Public Sans"/>
                <a:ea typeface="Public Sans"/>
                <a:cs typeface="Public Sans"/>
                <a:sym typeface="Public Sans"/>
              </a:rPr>
              <a:t>                         	KAHDSE241F-026</a:t>
            </a:r>
          </a:p>
          <a:p>
            <a:pPr marL="0" lvl="0" indent="0" algn="l">
              <a:lnSpc>
                <a:spcPts val="2739"/>
              </a:lnSpc>
            </a:pPr>
            <a:r>
              <a:rPr lang="en-US" sz="2945" spc="-241" dirty="0" err="1">
                <a:solidFill>
                  <a:srgbClr val="156669"/>
                </a:solidFill>
                <a:latin typeface="Public Sans"/>
                <a:ea typeface="Public Sans"/>
                <a:cs typeface="Public Sans"/>
                <a:sym typeface="Public Sans"/>
              </a:rPr>
              <a:t>M.Z.F.Zeena</a:t>
            </a:r>
            <a:r>
              <a:rPr lang="en-US" sz="2945" spc="-241" dirty="0">
                <a:solidFill>
                  <a:srgbClr val="156669"/>
                </a:solidFill>
                <a:latin typeface="Public Sans"/>
                <a:ea typeface="Public Sans"/>
                <a:cs typeface="Public Sans"/>
                <a:sym typeface="Public Sans"/>
              </a:rPr>
              <a:t>                               	KAHDSE241F-022</a:t>
            </a:r>
          </a:p>
        </p:txBody>
      </p:sp>
      <p:sp>
        <p:nvSpPr>
          <p:cNvPr id="9" name="TextBox 9"/>
          <p:cNvSpPr txBox="1"/>
          <p:nvPr/>
        </p:nvSpPr>
        <p:spPr>
          <a:xfrm>
            <a:off x="1028700" y="8869679"/>
            <a:ext cx="6956263" cy="388621"/>
          </a:xfrm>
          <a:prstGeom prst="rect">
            <a:avLst/>
          </a:prstGeom>
        </p:spPr>
        <p:txBody>
          <a:bodyPr lIns="0" tIns="0" rIns="0" bIns="0" rtlCol="0" anchor="t">
            <a:spAutoFit/>
          </a:bodyPr>
          <a:lstStyle/>
          <a:p>
            <a:pPr marL="0" lvl="0" indent="0" algn="l">
              <a:lnSpc>
                <a:spcPts val="2790"/>
              </a:lnSpc>
            </a:pPr>
            <a:r>
              <a:rPr lang="en-US" sz="3000" spc="-246">
                <a:solidFill>
                  <a:srgbClr val="156669"/>
                </a:solidFill>
                <a:latin typeface="Public Sans"/>
                <a:ea typeface="Public Sans"/>
                <a:cs typeface="Public Sans"/>
                <a:sym typeface="Public Sans"/>
              </a:rPr>
              <a:t>Supervisor :    Mr. Thisara</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B8D2E4"/>
        </a:solidFill>
        <a:effectLst/>
      </p:bgPr>
    </p:bg>
    <p:spTree>
      <p:nvGrpSpPr>
        <p:cNvPr id="1" name=""/>
        <p:cNvGrpSpPr/>
        <p:nvPr/>
      </p:nvGrpSpPr>
      <p:grpSpPr>
        <a:xfrm>
          <a:off x="0" y="0"/>
          <a:ext cx="0" cy="0"/>
          <a:chOff x="0" y="0"/>
          <a:chExt cx="0" cy="0"/>
        </a:xfrm>
      </p:grpSpPr>
      <p:sp>
        <p:nvSpPr>
          <p:cNvPr id="2" name="TextBox 2"/>
          <p:cNvSpPr txBox="1"/>
          <p:nvPr/>
        </p:nvSpPr>
        <p:spPr>
          <a:xfrm>
            <a:off x="3301513" y="228600"/>
            <a:ext cx="11684974" cy="1332483"/>
          </a:xfrm>
          <a:prstGeom prst="rect">
            <a:avLst/>
          </a:prstGeom>
        </p:spPr>
        <p:txBody>
          <a:bodyPr lIns="0" tIns="0" rIns="0" bIns="0" rtlCol="0" anchor="t">
            <a:spAutoFit/>
          </a:bodyPr>
          <a:lstStyle/>
          <a:p>
            <a:pPr marL="0" lvl="0" indent="0" algn="ctr">
              <a:lnSpc>
                <a:spcPts val="9867"/>
              </a:lnSpc>
              <a:spcBef>
                <a:spcPct val="0"/>
              </a:spcBef>
            </a:pPr>
            <a:r>
              <a:rPr lang="en-US" sz="10279" b="1" spc="-986">
                <a:solidFill>
                  <a:srgbClr val="156669"/>
                </a:solidFill>
                <a:latin typeface="Public Sans Bold"/>
                <a:ea typeface="Public Sans Bold"/>
                <a:cs typeface="Public Sans Bold"/>
                <a:sym typeface="Public Sans Bold"/>
              </a:rPr>
              <a:t>LITERATURE  REVIEW</a:t>
            </a:r>
          </a:p>
        </p:txBody>
      </p:sp>
      <p:sp>
        <p:nvSpPr>
          <p:cNvPr id="3" name="TextBox 3"/>
          <p:cNvSpPr txBox="1"/>
          <p:nvPr/>
        </p:nvSpPr>
        <p:spPr>
          <a:xfrm>
            <a:off x="910127" y="1593972"/>
            <a:ext cx="16467745" cy="14534079"/>
          </a:xfrm>
          <a:prstGeom prst="rect">
            <a:avLst/>
          </a:prstGeom>
        </p:spPr>
        <p:txBody>
          <a:bodyPr lIns="0" tIns="0" rIns="0" bIns="0" rtlCol="0" anchor="t">
            <a:spAutoFit/>
          </a:bodyPr>
          <a:lstStyle/>
          <a:p>
            <a:pPr algn="l">
              <a:lnSpc>
                <a:spcPts val="5166"/>
              </a:lnSpc>
            </a:pPr>
            <a:r>
              <a:rPr lang="en-US" sz="3169" b="1">
                <a:solidFill>
                  <a:srgbClr val="000000"/>
                </a:solidFill>
                <a:latin typeface="Agrandir Bold"/>
                <a:ea typeface="Agrandir Bold"/>
                <a:cs typeface="Agrandir Bold"/>
                <a:sym typeface="Agrandir Bold"/>
              </a:rPr>
              <a:t>Data Collection</a:t>
            </a:r>
          </a:p>
          <a:p>
            <a:pPr algn="l">
              <a:lnSpc>
                <a:spcPts val="5056"/>
              </a:lnSpc>
            </a:pPr>
            <a:r>
              <a:rPr lang="en-US" sz="3101">
                <a:solidFill>
                  <a:srgbClr val="000000"/>
                </a:solidFill>
                <a:latin typeface="Agrandir"/>
                <a:ea typeface="Agrandir"/>
                <a:cs typeface="Agrandir"/>
                <a:sym typeface="Agrandir"/>
              </a:rPr>
              <a:t>The Advanced Health Care Monitoring System collects data through various sensors integrated into the hardware setup</a:t>
            </a:r>
          </a:p>
          <a:p>
            <a:pPr marL="669702" lvl="1" indent="-334851" algn="l">
              <a:lnSpc>
                <a:spcPts val="5056"/>
              </a:lnSpc>
              <a:buAutoNum type="arabicPeriod"/>
            </a:pPr>
            <a:r>
              <a:rPr lang="en-US" sz="3101">
                <a:solidFill>
                  <a:srgbClr val="000000"/>
                </a:solidFill>
                <a:latin typeface="Agrandir"/>
                <a:ea typeface="Agrandir"/>
                <a:cs typeface="Agrandir"/>
                <a:sym typeface="Agrandir"/>
              </a:rPr>
              <a:t>Vital Signs Monitoring Sensors ( Heart Rate Sensor,Temperature Sensor, Blood Pressure Sensor, ECG Sensor)</a:t>
            </a:r>
          </a:p>
          <a:p>
            <a:pPr marL="669702" lvl="1" indent="-334851" algn="l">
              <a:lnSpc>
                <a:spcPts val="5056"/>
              </a:lnSpc>
              <a:buAutoNum type="arabicPeriod"/>
            </a:pPr>
            <a:r>
              <a:rPr lang="en-US" sz="3101">
                <a:solidFill>
                  <a:srgbClr val="000000"/>
                </a:solidFill>
                <a:latin typeface="Agrandir"/>
                <a:ea typeface="Agrandir"/>
                <a:cs typeface="Agrandir"/>
                <a:sym typeface="Agrandir"/>
              </a:rPr>
              <a:t>Fall Detection ( Fall Detection Sensor )</a:t>
            </a:r>
          </a:p>
          <a:p>
            <a:pPr marL="669702" lvl="1" indent="-334851" algn="l">
              <a:lnSpc>
                <a:spcPts val="5056"/>
              </a:lnSpc>
              <a:buAutoNum type="arabicPeriod"/>
            </a:pPr>
            <a:r>
              <a:rPr lang="en-US" sz="3101">
                <a:solidFill>
                  <a:srgbClr val="000000"/>
                </a:solidFill>
                <a:latin typeface="Agrandir"/>
                <a:ea typeface="Agrandir"/>
                <a:cs typeface="Agrandir"/>
                <a:sym typeface="Agrandir"/>
              </a:rPr>
              <a:t>Communication Modules for Alerts ( GSM and GPS modules )</a:t>
            </a:r>
          </a:p>
          <a:p>
            <a:pPr algn="l">
              <a:lnSpc>
                <a:spcPts val="4893"/>
              </a:lnSpc>
            </a:pPr>
            <a:endParaRPr lang="en-US" sz="3101">
              <a:solidFill>
                <a:srgbClr val="000000"/>
              </a:solidFill>
              <a:latin typeface="Agrandir"/>
              <a:ea typeface="Agrandir"/>
              <a:cs typeface="Agrandir"/>
              <a:sym typeface="Agrandir"/>
            </a:endParaRPr>
          </a:p>
          <a:p>
            <a:pPr algn="l">
              <a:lnSpc>
                <a:spcPts val="5166"/>
              </a:lnSpc>
            </a:pPr>
            <a:r>
              <a:rPr lang="en-US" sz="3169" b="1">
                <a:solidFill>
                  <a:srgbClr val="000000"/>
                </a:solidFill>
                <a:latin typeface="Agrandir Bold"/>
                <a:ea typeface="Agrandir Bold"/>
                <a:cs typeface="Agrandir Bold"/>
                <a:sym typeface="Agrandir Bold"/>
              </a:rPr>
              <a:t>Data Storage</a:t>
            </a:r>
          </a:p>
          <a:p>
            <a:pPr algn="l">
              <a:lnSpc>
                <a:spcPts val="5166"/>
              </a:lnSpc>
            </a:pPr>
            <a:r>
              <a:rPr lang="en-US" sz="3169">
                <a:solidFill>
                  <a:srgbClr val="000000"/>
                </a:solidFill>
                <a:latin typeface="Agrandir"/>
                <a:ea typeface="Agrandir"/>
                <a:cs typeface="Agrandir"/>
                <a:sym typeface="Agrandir"/>
              </a:rPr>
              <a:t>Data is displayed in real-time but not permanently stored within the system. For continuous monitoring:</a:t>
            </a:r>
          </a:p>
          <a:p>
            <a:pPr marL="684368" lvl="1" indent="-342184" algn="l">
              <a:lnSpc>
                <a:spcPts val="5166"/>
              </a:lnSpc>
              <a:buFont typeface="Arial"/>
              <a:buChar char="•"/>
            </a:pPr>
            <a:r>
              <a:rPr lang="en-US" sz="3169">
                <a:solidFill>
                  <a:srgbClr val="000000"/>
                </a:solidFill>
                <a:latin typeface="Agrandir"/>
                <a:ea typeface="Agrandir"/>
                <a:cs typeface="Agrandir"/>
                <a:sym typeface="Agrandir"/>
              </a:rPr>
              <a:t>Blynk App: Serves as a temporary storage platform where caregivers can view patient health records.</a:t>
            </a:r>
          </a:p>
          <a:p>
            <a:pPr algn="l">
              <a:lnSpc>
                <a:spcPts val="5166"/>
              </a:lnSpc>
            </a:pPr>
            <a:endParaRPr lang="en-US" sz="3169">
              <a:solidFill>
                <a:srgbClr val="000000"/>
              </a:solidFill>
              <a:latin typeface="Agrandir"/>
              <a:ea typeface="Agrandir"/>
              <a:cs typeface="Agrandir"/>
              <a:sym typeface="Agrandir"/>
            </a:endParaRPr>
          </a:p>
          <a:p>
            <a:pPr algn="l">
              <a:lnSpc>
                <a:spcPts val="5166"/>
              </a:lnSpc>
            </a:pPr>
            <a:endParaRPr lang="en-US" sz="3169">
              <a:solidFill>
                <a:srgbClr val="000000"/>
              </a:solidFill>
              <a:latin typeface="Agrandir"/>
              <a:ea typeface="Agrandir"/>
              <a:cs typeface="Agrandir"/>
              <a:sym typeface="Agrandir"/>
            </a:endParaRPr>
          </a:p>
          <a:p>
            <a:pPr algn="l">
              <a:lnSpc>
                <a:spcPts val="4893"/>
              </a:lnSpc>
            </a:pPr>
            <a:endParaRPr lang="en-US" sz="3169">
              <a:solidFill>
                <a:srgbClr val="000000"/>
              </a:solidFill>
              <a:latin typeface="Agrandir"/>
              <a:ea typeface="Agrandir"/>
              <a:cs typeface="Agrandir"/>
              <a:sym typeface="Agrandir"/>
            </a:endParaRPr>
          </a:p>
          <a:p>
            <a:pPr algn="l">
              <a:lnSpc>
                <a:spcPts val="4893"/>
              </a:lnSpc>
            </a:pPr>
            <a:endParaRPr lang="en-US" sz="3169">
              <a:solidFill>
                <a:srgbClr val="000000"/>
              </a:solidFill>
              <a:latin typeface="Agrandir"/>
              <a:ea typeface="Agrandir"/>
              <a:cs typeface="Agrandir"/>
              <a:sym typeface="Agrandir"/>
            </a:endParaRPr>
          </a:p>
          <a:p>
            <a:pPr algn="l">
              <a:lnSpc>
                <a:spcPts val="5700"/>
              </a:lnSpc>
            </a:pPr>
            <a:endParaRPr lang="en-US" sz="3169">
              <a:solidFill>
                <a:srgbClr val="000000"/>
              </a:solidFill>
              <a:latin typeface="Agrandir"/>
              <a:ea typeface="Agrandir"/>
              <a:cs typeface="Agrandir"/>
              <a:sym typeface="Agrandir"/>
            </a:endParaRPr>
          </a:p>
          <a:p>
            <a:pPr algn="l">
              <a:lnSpc>
                <a:spcPts val="5700"/>
              </a:lnSpc>
            </a:pPr>
            <a:endParaRPr lang="en-US" sz="3169">
              <a:solidFill>
                <a:srgbClr val="000000"/>
              </a:solidFill>
              <a:latin typeface="Agrandir"/>
              <a:ea typeface="Agrandir"/>
              <a:cs typeface="Agrandir"/>
              <a:sym typeface="Agrandir"/>
            </a:endParaRPr>
          </a:p>
          <a:p>
            <a:pPr algn="l">
              <a:lnSpc>
                <a:spcPts val="5700"/>
              </a:lnSpc>
            </a:pPr>
            <a:endParaRPr lang="en-US" sz="3169">
              <a:solidFill>
                <a:srgbClr val="000000"/>
              </a:solidFill>
              <a:latin typeface="Agrandir"/>
              <a:ea typeface="Agrandir"/>
              <a:cs typeface="Agrandir"/>
              <a:sym typeface="Agrandir"/>
            </a:endParaRPr>
          </a:p>
          <a:p>
            <a:pPr algn="l">
              <a:lnSpc>
                <a:spcPts val="5700"/>
              </a:lnSpc>
            </a:pPr>
            <a:endParaRPr lang="en-US" sz="3169">
              <a:solidFill>
                <a:srgbClr val="000000"/>
              </a:solidFill>
              <a:latin typeface="Agrandir"/>
              <a:ea typeface="Agrandir"/>
              <a:cs typeface="Agrandir"/>
              <a:sym typeface="Agrandir"/>
            </a:endParaRPr>
          </a:p>
          <a:p>
            <a:pPr algn="l">
              <a:lnSpc>
                <a:spcPts val="5700"/>
              </a:lnSpc>
            </a:pPr>
            <a:endParaRPr lang="en-US" sz="3169">
              <a:solidFill>
                <a:srgbClr val="000000"/>
              </a:solidFill>
              <a:latin typeface="Agrandir"/>
              <a:ea typeface="Agrandir"/>
              <a:cs typeface="Agrandir"/>
              <a:sym typeface="Agrandi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B8D2E4"/>
        </a:solidFill>
        <a:effectLst/>
      </p:bgPr>
    </p:bg>
    <p:spTree>
      <p:nvGrpSpPr>
        <p:cNvPr id="1" name=""/>
        <p:cNvGrpSpPr/>
        <p:nvPr/>
      </p:nvGrpSpPr>
      <p:grpSpPr>
        <a:xfrm>
          <a:off x="0" y="0"/>
          <a:ext cx="0" cy="0"/>
          <a:chOff x="0" y="0"/>
          <a:chExt cx="0" cy="0"/>
        </a:xfrm>
      </p:grpSpPr>
      <p:sp>
        <p:nvSpPr>
          <p:cNvPr id="2" name="TextBox 2"/>
          <p:cNvSpPr txBox="1"/>
          <p:nvPr/>
        </p:nvSpPr>
        <p:spPr>
          <a:xfrm>
            <a:off x="674948" y="-1038240"/>
            <a:ext cx="16938105" cy="15537211"/>
          </a:xfrm>
          <a:prstGeom prst="rect">
            <a:avLst/>
          </a:prstGeom>
        </p:spPr>
        <p:txBody>
          <a:bodyPr lIns="0" tIns="0" rIns="0" bIns="0" rtlCol="0" anchor="t">
            <a:spAutoFit/>
          </a:bodyPr>
          <a:lstStyle/>
          <a:p>
            <a:pPr algn="l">
              <a:lnSpc>
                <a:spcPts val="5600"/>
              </a:lnSpc>
            </a:pPr>
            <a:endParaRPr/>
          </a:p>
          <a:p>
            <a:pPr algn="l">
              <a:lnSpc>
                <a:spcPts val="5600"/>
              </a:lnSpc>
            </a:pPr>
            <a:endParaRPr/>
          </a:p>
          <a:p>
            <a:pPr algn="l">
              <a:lnSpc>
                <a:spcPts val="6317"/>
              </a:lnSpc>
            </a:pPr>
            <a:r>
              <a:rPr lang="en-US" sz="3239" b="1">
                <a:solidFill>
                  <a:srgbClr val="000000"/>
                </a:solidFill>
                <a:latin typeface="Agrandir Bold"/>
                <a:ea typeface="Agrandir Bold"/>
                <a:cs typeface="Agrandir Bold"/>
                <a:sym typeface="Agrandir Bold"/>
              </a:rPr>
              <a:t>Data Processing </a:t>
            </a:r>
          </a:p>
          <a:p>
            <a:pPr marL="699456" lvl="1" indent="-349728" algn="l">
              <a:lnSpc>
                <a:spcPts val="5280"/>
              </a:lnSpc>
              <a:buAutoNum type="arabicPeriod"/>
            </a:pPr>
            <a:r>
              <a:rPr lang="en-US" sz="3239">
                <a:solidFill>
                  <a:srgbClr val="000000"/>
                </a:solidFill>
                <a:latin typeface="Agrandir"/>
                <a:ea typeface="Agrandir"/>
                <a:cs typeface="Agrandir"/>
                <a:sym typeface="Agrandir"/>
              </a:rPr>
              <a:t>Real-Time Data Integration (Sensor readings are continuously collected and interpreted by the Arduino Mega microcontroller, And the system uses pre-defined thresholds to identify emergencies too)</a:t>
            </a:r>
          </a:p>
          <a:p>
            <a:pPr marL="699456" lvl="1" indent="-349728" algn="l">
              <a:lnSpc>
                <a:spcPts val="5280"/>
              </a:lnSpc>
              <a:buAutoNum type="arabicPeriod"/>
            </a:pPr>
            <a:r>
              <a:rPr lang="en-US" sz="3239">
                <a:solidFill>
                  <a:srgbClr val="000000"/>
                </a:solidFill>
                <a:latin typeface="Agrandir"/>
                <a:ea typeface="Agrandir"/>
                <a:cs typeface="Agrandir"/>
                <a:sym typeface="Agrandir"/>
              </a:rPr>
              <a:t> Signal Processing ( The ECG sensor’s analog signals are filtered and amplified to produce readable outputs )</a:t>
            </a:r>
          </a:p>
          <a:p>
            <a:pPr marL="699456" lvl="1" indent="-349728" algn="l">
              <a:lnSpc>
                <a:spcPts val="5280"/>
              </a:lnSpc>
              <a:buAutoNum type="arabicPeriod"/>
            </a:pPr>
            <a:r>
              <a:rPr lang="en-US" sz="3239">
                <a:solidFill>
                  <a:srgbClr val="000000"/>
                </a:solidFill>
                <a:latin typeface="Agrandir"/>
                <a:ea typeface="Agrandir"/>
                <a:cs typeface="Agrandir"/>
                <a:sym typeface="Agrandir"/>
              </a:rPr>
              <a:t> Data Communication (The ESP8266 Wi-Fi module transmits data to the Blynk app for real-time monitoring And the GSM module sends SMS alerts to designated contacts, and the GPS module provides live location.</a:t>
            </a:r>
          </a:p>
          <a:p>
            <a:pPr algn="l">
              <a:lnSpc>
                <a:spcPts val="5280"/>
              </a:lnSpc>
            </a:pPr>
            <a:endParaRPr lang="en-US" sz="3239">
              <a:solidFill>
                <a:srgbClr val="000000"/>
              </a:solidFill>
              <a:latin typeface="Agrandir"/>
              <a:ea typeface="Agrandir"/>
              <a:cs typeface="Agrandir"/>
              <a:sym typeface="Agrandir"/>
            </a:endParaRPr>
          </a:p>
          <a:p>
            <a:pPr algn="l">
              <a:lnSpc>
                <a:spcPts val="5600"/>
              </a:lnSpc>
            </a:pPr>
            <a:r>
              <a:rPr lang="en-US" sz="3435" b="1">
                <a:solidFill>
                  <a:srgbClr val="000000"/>
                </a:solidFill>
                <a:latin typeface="Agrandir Bold"/>
                <a:ea typeface="Agrandir Bold"/>
                <a:cs typeface="Agrandir Bold"/>
                <a:sym typeface="Agrandir Bold"/>
              </a:rPr>
              <a:t>Data Analysis Methods</a:t>
            </a:r>
          </a:p>
          <a:p>
            <a:pPr marL="699456" lvl="1" indent="-349728" algn="l">
              <a:lnSpc>
                <a:spcPts val="5280"/>
              </a:lnSpc>
              <a:buAutoNum type="arabicPeriod"/>
            </a:pPr>
            <a:r>
              <a:rPr lang="en-US" sz="3239">
                <a:solidFill>
                  <a:srgbClr val="000000"/>
                </a:solidFill>
                <a:latin typeface="Agrandir"/>
                <a:ea typeface="Agrandir"/>
                <a:cs typeface="Agrandir"/>
                <a:sym typeface="Agrandir"/>
              </a:rPr>
              <a:t>Threshold-Based Alerts</a:t>
            </a:r>
          </a:p>
          <a:p>
            <a:pPr marL="699456" lvl="1" indent="-349728" algn="l">
              <a:lnSpc>
                <a:spcPts val="5280"/>
              </a:lnSpc>
              <a:buAutoNum type="arabicPeriod"/>
            </a:pPr>
            <a:r>
              <a:rPr lang="en-US" sz="3239">
                <a:solidFill>
                  <a:srgbClr val="000000"/>
                </a:solidFill>
                <a:latin typeface="Agrandir"/>
                <a:ea typeface="Agrandir"/>
                <a:cs typeface="Agrandir"/>
                <a:sym typeface="Agrandir"/>
              </a:rPr>
              <a:t>Pattern Recognition</a:t>
            </a:r>
          </a:p>
          <a:p>
            <a:pPr marL="699456" lvl="1" indent="-349728" algn="l">
              <a:lnSpc>
                <a:spcPts val="5280"/>
              </a:lnSpc>
              <a:buAutoNum type="arabicPeriod"/>
            </a:pPr>
            <a:r>
              <a:rPr lang="en-US" sz="3239">
                <a:solidFill>
                  <a:srgbClr val="000000"/>
                </a:solidFill>
                <a:latin typeface="Agrandir"/>
                <a:ea typeface="Agrandir"/>
                <a:cs typeface="Agrandir"/>
                <a:sym typeface="Agrandir"/>
              </a:rPr>
              <a:t>Emergency Algorithms</a:t>
            </a:r>
          </a:p>
          <a:p>
            <a:pPr algn="l">
              <a:lnSpc>
                <a:spcPts val="5280"/>
              </a:lnSpc>
            </a:pPr>
            <a:endParaRPr lang="en-US" sz="3239">
              <a:solidFill>
                <a:srgbClr val="000000"/>
              </a:solidFill>
              <a:latin typeface="Agrandir"/>
              <a:ea typeface="Agrandir"/>
              <a:cs typeface="Agrandir"/>
              <a:sym typeface="Agrandir"/>
            </a:endParaRPr>
          </a:p>
          <a:p>
            <a:pPr algn="l">
              <a:lnSpc>
                <a:spcPts val="6224"/>
              </a:lnSpc>
            </a:pPr>
            <a:endParaRPr lang="en-US" sz="3239">
              <a:solidFill>
                <a:srgbClr val="000000"/>
              </a:solidFill>
              <a:latin typeface="Agrandir"/>
              <a:ea typeface="Agrandir"/>
              <a:cs typeface="Agrandir"/>
              <a:sym typeface="Agrandir"/>
            </a:endParaRPr>
          </a:p>
          <a:p>
            <a:pPr algn="l">
              <a:lnSpc>
                <a:spcPts val="6224"/>
              </a:lnSpc>
            </a:pPr>
            <a:endParaRPr lang="en-US" sz="3239">
              <a:solidFill>
                <a:srgbClr val="000000"/>
              </a:solidFill>
              <a:latin typeface="Agrandir"/>
              <a:ea typeface="Agrandir"/>
              <a:cs typeface="Agrandir"/>
              <a:sym typeface="Agrandir"/>
            </a:endParaRPr>
          </a:p>
          <a:p>
            <a:pPr algn="l">
              <a:lnSpc>
                <a:spcPts val="6224"/>
              </a:lnSpc>
            </a:pPr>
            <a:endParaRPr lang="en-US" sz="3239">
              <a:solidFill>
                <a:srgbClr val="000000"/>
              </a:solidFill>
              <a:latin typeface="Agrandir"/>
              <a:ea typeface="Agrandir"/>
              <a:cs typeface="Agrandir"/>
              <a:sym typeface="Agrandir"/>
            </a:endParaRPr>
          </a:p>
          <a:p>
            <a:pPr algn="l">
              <a:lnSpc>
                <a:spcPts val="6224"/>
              </a:lnSpc>
            </a:pPr>
            <a:endParaRPr lang="en-US" sz="3239">
              <a:solidFill>
                <a:srgbClr val="000000"/>
              </a:solidFill>
              <a:latin typeface="Agrandir"/>
              <a:ea typeface="Agrandir"/>
              <a:cs typeface="Agrandir"/>
              <a:sym typeface="Agrandir"/>
            </a:endParaRPr>
          </a:p>
          <a:p>
            <a:pPr algn="l">
              <a:lnSpc>
                <a:spcPts val="6224"/>
              </a:lnSpc>
            </a:pPr>
            <a:endParaRPr lang="en-US" sz="3239">
              <a:solidFill>
                <a:srgbClr val="000000"/>
              </a:solidFill>
              <a:latin typeface="Agrandir"/>
              <a:ea typeface="Agrandir"/>
              <a:cs typeface="Agrandir"/>
              <a:sym typeface="Agrandi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BF6F1"/>
        </a:solidFill>
        <a:effectLst/>
      </p:bgPr>
    </p:bg>
    <p:spTree>
      <p:nvGrpSpPr>
        <p:cNvPr id="1" name=""/>
        <p:cNvGrpSpPr/>
        <p:nvPr/>
      </p:nvGrpSpPr>
      <p:grpSpPr>
        <a:xfrm>
          <a:off x="0" y="0"/>
          <a:ext cx="0" cy="0"/>
          <a:chOff x="0" y="0"/>
          <a:chExt cx="0" cy="0"/>
        </a:xfrm>
      </p:grpSpPr>
      <p:sp>
        <p:nvSpPr>
          <p:cNvPr id="2" name="Freeform 2"/>
          <p:cNvSpPr/>
          <p:nvPr/>
        </p:nvSpPr>
        <p:spPr>
          <a:xfrm>
            <a:off x="10592594" y="1543050"/>
            <a:ext cx="7174715" cy="7200900"/>
          </a:xfrm>
          <a:custGeom>
            <a:avLst/>
            <a:gdLst/>
            <a:ahLst/>
            <a:cxnLst/>
            <a:rect l="l" t="t" r="r" b="b"/>
            <a:pathLst>
              <a:path w="7174715" h="7200900">
                <a:moveTo>
                  <a:pt x="0" y="0"/>
                </a:moveTo>
                <a:lnTo>
                  <a:pt x="7174715" y="0"/>
                </a:lnTo>
                <a:lnTo>
                  <a:pt x="7174715" y="7200900"/>
                </a:lnTo>
                <a:lnTo>
                  <a:pt x="0" y="7200900"/>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txBody>
          <a:bodyPr/>
          <a:lstStyle/>
          <a:p>
            <a:endParaRPr lang="en-US"/>
          </a:p>
        </p:txBody>
      </p:sp>
      <p:sp>
        <p:nvSpPr>
          <p:cNvPr id="3" name="TextBox 3"/>
          <p:cNvSpPr txBox="1"/>
          <p:nvPr/>
        </p:nvSpPr>
        <p:spPr>
          <a:xfrm>
            <a:off x="486687" y="399649"/>
            <a:ext cx="14029777" cy="2322209"/>
          </a:xfrm>
          <a:prstGeom prst="rect">
            <a:avLst/>
          </a:prstGeom>
        </p:spPr>
        <p:txBody>
          <a:bodyPr lIns="0" tIns="0" rIns="0" bIns="0" rtlCol="0" anchor="t">
            <a:spAutoFit/>
          </a:bodyPr>
          <a:lstStyle/>
          <a:p>
            <a:pPr marL="0" lvl="0" indent="0" algn="l">
              <a:lnSpc>
                <a:spcPts val="8857"/>
              </a:lnSpc>
            </a:pPr>
            <a:r>
              <a:rPr lang="en-US" sz="9226" b="1" spc="-885">
                <a:solidFill>
                  <a:srgbClr val="156669"/>
                </a:solidFill>
                <a:latin typeface="Public Sans Bold"/>
                <a:ea typeface="Public Sans Bold"/>
                <a:cs typeface="Public Sans Bold"/>
                <a:sym typeface="Public Sans Bold"/>
              </a:rPr>
              <a:t>NETWORK AND SECURITY CONSIDERATIONS</a:t>
            </a:r>
          </a:p>
        </p:txBody>
      </p:sp>
      <p:sp>
        <p:nvSpPr>
          <p:cNvPr id="4" name="TextBox 4"/>
          <p:cNvSpPr txBox="1"/>
          <p:nvPr/>
        </p:nvSpPr>
        <p:spPr>
          <a:xfrm>
            <a:off x="1028700" y="3186411"/>
            <a:ext cx="6407945" cy="655954"/>
          </a:xfrm>
          <a:prstGeom prst="rect">
            <a:avLst/>
          </a:prstGeom>
        </p:spPr>
        <p:txBody>
          <a:bodyPr lIns="0" tIns="0" rIns="0" bIns="0" rtlCol="0" anchor="t">
            <a:spAutoFit/>
          </a:bodyPr>
          <a:lstStyle/>
          <a:p>
            <a:pPr algn="l">
              <a:lnSpc>
                <a:spcPts val="5320"/>
              </a:lnSpc>
              <a:spcBef>
                <a:spcPct val="0"/>
              </a:spcBef>
            </a:pPr>
            <a:r>
              <a:rPr lang="en-US" sz="3800" spc="-364">
                <a:solidFill>
                  <a:srgbClr val="156669"/>
                </a:solidFill>
                <a:latin typeface="Public Sans"/>
                <a:ea typeface="Public Sans"/>
                <a:cs typeface="Public Sans"/>
                <a:sym typeface="Public Sans"/>
              </a:rPr>
              <a:t>Network Structure</a:t>
            </a:r>
          </a:p>
        </p:txBody>
      </p:sp>
      <p:sp>
        <p:nvSpPr>
          <p:cNvPr id="5" name="TextBox 5"/>
          <p:cNvSpPr txBox="1"/>
          <p:nvPr/>
        </p:nvSpPr>
        <p:spPr>
          <a:xfrm>
            <a:off x="1028700" y="3937614"/>
            <a:ext cx="8294518" cy="2217078"/>
          </a:xfrm>
          <a:prstGeom prst="rect">
            <a:avLst/>
          </a:prstGeom>
        </p:spPr>
        <p:txBody>
          <a:bodyPr lIns="0" tIns="0" rIns="0" bIns="0" rtlCol="0" anchor="t">
            <a:spAutoFit/>
          </a:bodyPr>
          <a:lstStyle/>
          <a:p>
            <a:pPr marL="573738" lvl="1" indent="-286869" algn="l">
              <a:lnSpc>
                <a:spcPts val="4331"/>
              </a:lnSpc>
              <a:buFont typeface="Arial"/>
              <a:buChar char="•"/>
            </a:pPr>
            <a:r>
              <a:rPr lang="en-US" sz="2657">
                <a:solidFill>
                  <a:srgbClr val="156669"/>
                </a:solidFill>
                <a:latin typeface="Agrandir"/>
                <a:ea typeface="Agrandir"/>
                <a:cs typeface="Agrandir"/>
                <a:sym typeface="Agrandir"/>
              </a:rPr>
              <a:t>Wi-Fi Connectivity </a:t>
            </a:r>
          </a:p>
          <a:p>
            <a:pPr marL="573738" lvl="1" indent="-286869" algn="l">
              <a:lnSpc>
                <a:spcPts val="4331"/>
              </a:lnSpc>
              <a:buFont typeface="Arial"/>
              <a:buChar char="•"/>
            </a:pPr>
            <a:r>
              <a:rPr lang="en-US" sz="2657">
                <a:solidFill>
                  <a:srgbClr val="156669"/>
                </a:solidFill>
                <a:latin typeface="Agrandir"/>
                <a:ea typeface="Agrandir"/>
                <a:cs typeface="Agrandir"/>
                <a:sym typeface="Agrandir"/>
              </a:rPr>
              <a:t>GSM Communication</a:t>
            </a:r>
          </a:p>
          <a:p>
            <a:pPr marL="573738" lvl="1" indent="-286869" algn="l">
              <a:lnSpc>
                <a:spcPts val="4331"/>
              </a:lnSpc>
              <a:buFont typeface="Arial"/>
              <a:buChar char="•"/>
            </a:pPr>
            <a:r>
              <a:rPr lang="en-US" sz="2657">
                <a:solidFill>
                  <a:srgbClr val="156669"/>
                </a:solidFill>
                <a:latin typeface="Agrandir"/>
                <a:ea typeface="Agrandir"/>
                <a:cs typeface="Agrandir"/>
                <a:sym typeface="Agrandir"/>
              </a:rPr>
              <a:t>GPS Module</a:t>
            </a:r>
          </a:p>
          <a:p>
            <a:pPr marL="573738" lvl="1" indent="-286869" algn="l">
              <a:lnSpc>
                <a:spcPts val="4331"/>
              </a:lnSpc>
              <a:buFont typeface="Arial"/>
              <a:buChar char="•"/>
            </a:pPr>
            <a:r>
              <a:rPr lang="en-US" sz="2657">
                <a:solidFill>
                  <a:srgbClr val="156669"/>
                </a:solidFill>
                <a:latin typeface="Agrandir"/>
                <a:ea typeface="Agrandir"/>
                <a:cs typeface="Agrandir"/>
                <a:sym typeface="Agrandir"/>
              </a:rPr>
              <a:t>Local Display</a:t>
            </a:r>
          </a:p>
        </p:txBody>
      </p:sp>
      <p:sp>
        <p:nvSpPr>
          <p:cNvPr id="6" name="TextBox 6"/>
          <p:cNvSpPr txBox="1"/>
          <p:nvPr/>
        </p:nvSpPr>
        <p:spPr>
          <a:xfrm>
            <a:off x="1028700" y="6354717"/>
            <a:ext cx="6407945" cy="655954"/>
          </a:xfrm>
          <a:prstGeom prst="rect">
            <a:avLst/>
          </a:prstGeom>
        </p:spPr>
        <p:txBody>
          <a:bodyPr lIns="0" tIns="0" rIns="0" bIns="0" rtlCol="0" anchor="t">
            <a:spAutoFit/>
          </a:bodyPr>
          <a:lstStyle/>
          <a:p>
            <a:pPr algn="l">
              <a:lnSpc>
                <a:spcPts val="5320"/>
              </a:lnSpc>
              <a:spcBef>
                <a:spcPct val="0"/>
              </a:spcBef>
            </a:pPr>
            <a:r>
              <a:rPr lang="en-US" sz="3800" spc="-364">
                <a:solidFill>
                  <a:srgbClr val="156669"/>
                </a:solidFill>
                <a:latin typeface="Public Sans"/>
                <a:ea typeface="Public Sans"/>
                <a:cs typeface="Public Sans"/>
                <a:sym typeface="Public Sans"/>
              </a:rPr>
              <a:t>Data Secutiry Measures</a:t>
            </a:r>
          </a:p>
        </p:txBody>
      </p:sp>
      <p:sp>
        <p:nvSpPr>
          <p:cNvPr id="7" name="TextBox 7"/>
          <p:cNvSpPr txBox="1"/>
          <p:nvPr/>
        </p:nvSpPr>
        <p:spPr>
          <a:xfrm>
            <a:off x="1028700" y="7105921"/>
            <a:ext cx="9981496" cy="2159374"/>
          </a:xfrm>
          <a:prstGeom prst="rect">
            <a:avLst/>
          </a:prstGeom>
        </p:spPr>
        <p:txBody>
          <a:bodyPr lIns="0" tIns="0" rIns="0" bIns="0" rtlCol="0" anchor="t">
            <a:spAutoFit/>
          </a:bodyPr>
          <a:lstStyle/>
          <a:p>
            <a:pPr marL="573738" lvl="1" indent="-286869" algn="l">
              <a:lnSpc>
                <a:spcPts val="4331"/>
              </a:lnSpc>
              <a:buFont typeface="Arial"/>
              <a:buChar char="•"/>
            </a:pPr>
            <a:r>
              <a:rPr lang="en-US" sz="2657" dirty="0">
                <a:solidFill>
                  <a:srgbClr val="156669"/>
                </a:solidFill>
                <a:latin typeface="Agrandir"/>
                <a:ea typeface="Agrandir"/>
                <a:cs typeface="Agrandir"/>
                <a:sym typeface="Agrandir"/>
              </a:rPr>
              <a:t>Secure Data Transmission </a:t>
            </a:r>
          </a:p>
          <a:p>
            <a:pPr marL="573738" lvl="1" indent="-286869" algn="l">
              <a:lnSpc>
                <a:spcPts val="4331"/>
              </a:lnSpc>
              <a:buFont typeface="Arial"/>
              <a:buChar char="•"/>
            </a:pPr>
            <a:r>
              <a:rPr lang="en-US" sz="2657" dirty="0">
                <a:solidFill>
                  <a:srgbClr val="156669"/>
                </a:solidFill>
                <a:latin typeface="Agrandir"/>
                <a:ea typeface="Agrandir"/>
                <a:cs typeface="Agrandir"/>
                <a:sym typeface="Agrandir"/>
              </a:rPr>
              <a:t>Access Control </a:t>
            </a:r>
          </a:p>
          <a:p>
            <a:pPr marL="573738" lvl="1" indent="-286869" algn="l">
              <a:lnSpc>
                <a:spcPts val="4331"/>
              </a:lnSpc>
              <a:buFont typeface="Arial"/>
              <a:buChar char="•"/>
            </a:pPr>
            <a:r>
              <a:rPr lang="en-US" sz="2657" dirty="0">
                <a:solidFill>
                  <a:srgbClr val="156669"/>
                </a:solidFill>
                <a:latin typeface="Agrandir"/>
                <a:ea typeface="Agrandir"/>
                <a:cs typeface="Agrandir"/>
                <a:sym typeface="Agrandir"/>
              </a:rPr>
              <a:t>Data Privacy </a:t>
            </a:r>
          </a:p>
          <a:p>
            <a:pPr marL="573738" lvl="1" indent="-286869" algn="l">
              <a:lnSpc>
                <a:spcPts val="4331"/>
              </a:lnSpc>
              <a:buFont typeface="Arial"/>
              <a:buChar char="•"/>
            </a:pPr>
            <a:r>
              <a:rPr lang="en-US" sz="2657" dirty="0">
                <a:solidFill>
                  <a:srgbClr val="156669"/>
                </a:solidFill>
                <a:latin typeface="Agrandir"/>
                <a:ea typeface="Agrandir"/>
                <a:cs typeface="Agrandir"/>
                <a:sym typeface="Agrandir"/>
              </a:rPr>
              <a:t>Network Reliability</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7FAAC8"/>
        </a:solidFill>
        <a:effectLst/>
      </p:bgPr>
    </p:bg>
    <p:spTree>
      <p:nvGrpSpPr>
        <p:cNvPr id="1" name=""/>
        <p:cNvGrpSpPr/>
        <p:nvPr/>
      </p:nvGrpSpPr>
      <p:grpSpPr>
        <a:xfrm>
          <a:off x="0" y="0"/>
          <a:ext cx="0" cy="0"/>
          <a:chOff x="0" y="0"/>
          <a:chExt cx="0" cy="0"/>
        </a:xfrm>
      </p:grpSpPr>
      <p:sp>
        <p:nvSpPr>
          <p:cNvPr id="2" name="TextBox 2"/>
          <p:cNvSpPr txBox="1"/>
          <p:nvPr/>
        </p:nvSpPr>
        <p:spPr>
          <a:xfrm>
            <a:off x="557640" y="770158"/>
            <a:ext cx="13790010" cy="1476820"/>
          </a:xfrm>
          <a:prstGeom prst="rect">
            <a:avLst/>
          </a:prstGeom>
        </p:spPr>
        <p:txBody>
          <a:bodyPr lIns="0" tIns="0" rIns="0" bIns="0" rtlCol="0" anchor="t">
            <a:spAutoFit/>
          </a:bodyPr>
          <a:lstStyle/>
          <a:p>
            <a:pPr marL="0" lvl="0" indent="0" algn="l">
              <a:lnSpc>
                <a:spcPts val="10808"/>
              </a:lnSpc>
            </a:pPr>
            <a:r>
              <a:rPr lang="en-US" sz="11258" b="1" spc="-1080">
                <a:solidFill>
                  <a:srgbClr val="FBF6F1"/>
                </a:solidFill>
                <a:latin typeface="Public Sans Bold"/>
                <a:ea typeface="Public Sans Bold"/>
                <a:cs typeface="Public Sans Bold"/>
                <a:sym typeface="Public Sans Bold"/>
              </a:rPr>
              <a:t>EXPECTED  BENIFITS</a:t>
            </a:r>
          </a:p>
        </p:txBody>
      </p:sp>
      <p:grpSp>
        <p:nvGrpSpPr>
          <p:cNvPr id="3" name="Group 3"/>
          <p:cNvGrpSpPr/>
          <p:nvPr/>
        </p:nvGrpSpPr>
        <p:grpSpPr>
          <a:xfrm>
            <a:off x="9780541" y="2651904"/>
            <a:ext cx="7944572" cy="7245630"/>
            <a:chOff x="0" y="0"/>
            <a:chExt cx="6962546" cy="6350000"/>
          </a:xfrm>
        </p:grpSpPr>
        <p:sp>
          <p:nvSpPr>
            <p:cNvPr id="4" name="Freeform 4"/>
            <p:cNvSpPr/>
            <p:nvPr/>
          </p:nvSpPr>
          <p:spPr>
            <a:xfrm>
              <a:off x="-6883" y="-1308"/>
              <a:ext cx="6984085" cy="6352794"/>
            </a:xfrm>
            <a:custGeom>
              <a:avLst/>
              <a:gdLst/>
              <a:ahLst/>
              <a:cxnLst/>
              <a:rect l="l" t="t" r="r" b="b"/>
              <a:pathLst>
                <a:path w="6984085" h="6352794">
                  <a:moveTo>
                    <a:pt x="5584063" y="4382198"/>
                  </a:moveTo>
                  <a:cubicBezTo>
                    <a:pt x="5976302" y="4290060"/>
                    <a:pt x="6424028" y="4283430"/>
                    <a:pt x="6711556" y="4001173"/>
                  </a:cubicBezTo>
                  <a:cubicBezTo>
                    <a:pt x="6906793" y="3809517"/>
                    <a:pt x="6984085" y="3520630"/>
                    <a:pt x="6967181" y="3247580"/>
                  </a:cubicBezTo>
                  <a:cubicBezTo>
                    <a:pt x="6950265" y="2974518"/>
                    <a:pt x="6848906" y="2713698"/>
                    <a:pt x="6729463" y="2467559"/>
                  </a:cubicBezTo>
                  <a:cubicBezTo>
                    <a:pt x="6472961" y="1938960"/>
                    <a:pt x="6126797" y="1454010"/>
                    <a:pt x="5710212" y="1039685"/>
                  </a:cubicBezTo>
                  <a:cubicBezTo>
                    <a:pt x="5664340" y="994067"/>
                    <a:pt x="5616283" y="948372"/>
                    <a:pt x="5557024" y="922414"/>
                  </a:cubicBezTo>
                  <a:cubicBezTo>
                    <a:pt x="5445950" y="873760"/>
                    <a:pt x="5312994" y="904087"/>
                    <a:pt x="5211229" y="970026"/>
                  </a:cubicBezTo>
                  <a:cubicBezTo>
                    <a:pt x="5109464" y="1035964"/>
                    <a:pt x="5014861" y="1136472"/>
                    <a:pt x="4939881" y="1231760"/>
                  </a:cubicBezTo>
                  <a:cubicBezTo>
                    <a:pt x="4855718" y="951255"/>
                    <a:pt x="4714964" y="687857"/>
                    <a:pt x="4528553" y="462000"/>
                  </a:cubicBezTo>
                  <a:cubicBezTo>
                    <a:pt x="4405732" y="313195"/>
                    <a:pt x="4259885" y="178333"/>
                    <a:pt x="4083532" y="100063"/>
                  </a:cubicBezTo>
                  <a:cubicBezTo>
                    <a:pt x="3869626" y="5131"/>
                    <a:pt x="3628021" y="0"/>
                    <a:pt x="3394011" y="1498"/>
                  </a:cubicBezTo>
                  <a:cubicBezTo>
                    <a:pt x="3174251" y="2908"/>
                    <a:pt x="2951962" y="9144"/>
                    <a:pt x="2739898" y="66840"/>
                  </a:cubicBezTo>
                  <a:cubicBezTo>
                    <a:pt x="2448204" y="146215"/>
                    <a:pt x="2191842" y="318249"/>
                    <a:pt x="1941372" y="487527"/>
                  </a:cubicBezTo>
                  <a:cubicBezTo>
                    <a:pt x="1886089" y="524891"/>
                    <a:pt x="1828914" y="564261"/>
                    <a:pt x="1795780" y="622173"/>
                  </a:cubicBezTo>
                  <a:cubicBezTo>
                    <a:pt x="1758378" y="687552"/>
                    <a:pt x="1757108" y="766750"/>
                    <a:pt x="1757502" y="842073"/>
                  </a:cubicBezTo>
                  <a:cubicBezTo>
                    <a:pt x="1759534" y="1233957"/>
                    <a:pt x="1780057" y="1625740"/>
                    <a:pt x="1818983" y="2015693"/>
                  </a:cubicBezTo>
                  <a:cubicBezTo>
                    <a:pt x="1449006" y="1947278"/>
                    <a:pt x="1014336" y="1957108"/>
                    <a:pt x="640639" y="2000758"/>
                  </a:cubicBezTo>
                  <a:cubicBezTo>
                    <a:pt x="609435" y="2004403"/>
                    <a:pt x="576567" y="2009127"/>
                    <a:pt x="551916" y="2028596"/>
                  </a:cubicBezTo>
                  <a:cubicBezTo>
                    <a:pt x="511403" y="2060588"/>
                    <a:pt x="507238" y="2119198"/>
                    <a:pt x="503631" y="2170684"/>
                  </a:cubicBezTo>
                  <a:cubicBezTo>
                    <a:pt x="469265" y="2660231"/>
                    <a:pt x="188201" y="3097416"/>
                    <a:pt x="81813" y="3576498"/>
                  </a:cubicBezTo>
                  <a:cubicBezTo>
                    <a:pt x="41643" y="3757397"/>
                    <a:pt x="26746" y="3942804"/>
                    <a:pt x="11950" y="4127513"/>
                  </a:cubicBezTo>
                  <a:cubicBezTo>
                    <a:pt x="5753" y="4204868"/>
                    <a:pt x="0" y="4285412"/>
                    <a:pt x="28587" y="4357548"/>
                  </a:cubicBezTo>
                  <a:cubicBezTo>
                    <a:pt x="54622" y="4423270"/>
                    <a:pt x="106756" y="4475226"/>
                    <a:pt x="162382" y="4518863"/>
                  </a:cubicBezTo>
                  <a:cubicBezTo>
                    <a:pt x="388290" y="4696054"/>
                    <a:pt x="682015" y="4761395"/>
                    <a:pt x="967816" y="4788763"/>
                  </a:cubicBezTo>
                  <a:cubicBezTo>
                    <a:pt x="1253617" y="4816132"/>
                    <a:pt x="1543583" y="4810836"/>
                    <a:pt x="1824634" y="4869510"/>
                  </a:cubicBezTo>
                  <a:cubicBezTo>
                    <a:pt x="1839506" y="5155336"/>
                    <a:pt x="1957806" y="5441086"/>
                    <a:pt x="2016290" y="5721248"/>
                  </a:cubicBezTo>
                  <a:cubicBezTo>
                    <a:pt x="2034286" y="5807469"/>
                    <a:pt x="2055012" y="5894984"/>
                    <a:pt x="2100948" y="5970130"/>
                  </a:cubicBezTo>
                  <a:cubicBezTo>
                    <a:pt x="2182761" y="6103963"/>
                    <a:pt x="2332812" y="6180125"/>
                    <a:pt x="2481605" y="6229769"/>
                  </a:cubicBezTo>
                  <a:cubicBezTo>
                    <a:pt x="2850337" y="6352794"/>
                    <a:pt x="3247187" y="6352515"/>
                    <a:pt x="3635896" y="6350991"/>
                  </a:cubicBezTo>
                  <a:cubicBezTo>
                    <a:pt x="4094620" y="6349200"/>
                    <a:pt x="4553343" y="6347397"/>
                    <a:pt x="5012067" y="6345606"/>
                  </a:cubicBezTo>
                  <a:cubicBezTo>
                    <a:pt x="5053482" y="6345441"/>
                    <a:pt x="5097666" y="6344475"/>
                    <a:pt x="5131943" y="6321234"/>
                  </a:cubicBezTo>
                  <a:cubicBezTo>
                    <a:pt x="5169979" y="6295453"/>
                    <a:pt x="5186680" y="6248629"/>
                    <a:pt x="5200802" y="6204890"/>
                  </a:cubicBezTo>
                  <a:cubicBezTo>
                    <a:pt x="5394820" y="5603811"/>
                    <a:pt x="5494134" y="5007407"/>
                    <a:pt x="5584063" y="4382198"/>
                  </a:cubicBezTo>
                  <a:close/>
                </a:path>
              </a:pathLst>
            </a:custGeom>
            <a:blipFill>
              <a:blip r:embed="rId2"/>
              <a:stretch>
                <a:fillRect l="-18444" r="-18444"/>
              </a:stretch>
            </a:blipFill>
          </p:spPr>
          <p:txBody>
            <a:bodyPr/>
            <a:lstStyle/>
            <a:p>
              <a:endParaRPr lang="en-US"/>
            </a:p>
          </p:txBody>
        </p:sp>
      </p:grpSp>
      <p:sp>
        <p:nvSpPr>
          <p:cNvPr id="5" name="TextBox 5"/>
          <p:cNvSpPr txBox="1"/>
          <p:nvPr/>
        </p:nvSpPr>
        <p:spPr>
          <a:xfrm>
            <a:off x="925523" y="2413779"/>
            <a:ext cx="12827304" cy="5633367"/>
          </a:xfrm>
          <a:prstGeom prst="rect">
            <a:avLst/>
          </a:prstGeom>
        </p:spPr>
        <p:txBody>
          <a:bodyPr lIns="0" tIns="0" rIns="0" bIns="0" rtlCol="0" anchor="t">
            <a:spAutoFit/>
          </a:bodyPr>
          <a:lstStyle/>
          <a:p>
            <a:pPr marL="737315" lvl="1" indent="-368657" algn="l">
              <a:lnSpc>
                <a:spcPts val="5566"/>
              </a:lnSpc>
              <a:buFont typeface="Arial"/>
              <a:buChar char="•"/>
            </a:pPr>
            <a:r>
              <a:rPr lang="en-US" sz="3415">
                <a:solidFill>
                  <a:srgbClr val="113A3B"/>
                </a:solidFill>
                <a:latin typeface="Agrandir"/>
                <a:ea typeface="Agrandir"/>
                <a:cs typeface="Agrandir"/>
                <a:sym typeface="Agrandir"/>
              </a:rPr>
              <a:t>Improved patient safety and Health Monitoring</a:t>
            </a:r>
          </a:p>
          <a:p>
            <a:pPr marL="737315" lvl="1" indent="-368657" algn="l">
              <a:lnSpc>
                <a:spcPts val="5566"/>
              </a:lnSpc>
              <a:buFont typeface="Arial"/>
              <a:buChar char="•"/>
            </a:pPr>
            <a:r>
              <a:rPr lang="en-US" sz="3415">
                <a:solidFill>
                  <a:srgbClr val="113A3B"/>
                </a:solidFill>
                <a:latin typeface="Agrandir"/>
                <a:ea typeface="Agrandir"/>
                <a:cs typeface="Agrandir"/>
                <a:sym typeface="Agrandir"/>
              </a:rPr>
              <a:t>Enhanced Caregiver Efficiency</a:t>
            </a:r>
          </a:p>
          <a:p>
            <a:pPr marL="737315" lvl="1" indent="-368657" algn="l">
              <a:lnSpc>
                <a:spcPts val="5566"/>
              </a:lnSpc>
              <a:buFont typeface="Arial"/>
              <a:buChar char="•"/>
            </a:pPr>
            <a:r>
              <a:rPr lang="en-US" sz="3415">
                <a:solidFill>
                  <a:srgbClr val="113A3B"/>
                </a:solidFill>
                <a:latin typeface="Agrandir"/>
                <a:ea typeface="Agrandir"/>
                <a:cs typeface="Agrandir"/>
                <a:sym typeface="Agrandir"/>
              </a:rPr>
              <a:t>Timely Emergency response</a:t>
            </a:r>
          </a:p>
          <a:p>
            <a:pPr marL="737315" lvl="1" indent="-368657" algn="l">
              <a:lnSpc>
                <a:spcPts val="5566"/>
              </a:lnSpc>
              <a:buFont typeface="Arial"/>
              <a:buChar char="•"/>
            </a:pPr>
            <a:r>
              <a:rPr lang="en-US" sz="3415">
                <a:solidFill>
                  <a:srgbClr val="113A3B"/>
                </a:solidFill>
                <a:latin typeface="Agrandir"/>
                <a:ea typeface="Agrandir"/>
                <a:cs typeface="Agrandir"/>
                <a:sym typeface="Agrandir"/>
              </a:rPr>
              <a:t>Cost savings for patients and caregivers</a:t>
            </a:r>
          </a:p>
          <a:p>
            <a:pPr marL="737315" lvl="1" indent="-368657" algn="l">
              <a:lnSpc>
                <a:spcPts val="5566"/>
              </a:lnSpc>
              <a:buFont typeface="Arial"/>
              <a:buChar char="•"/>
            </a:pPr>
            <a:r>
              <a:rPr lang="en-US" sz="3415">
                <a:solidFill>
                  <a:srgbClr val="113A3B"/>
                </a:solidFill>
                <a:latin typeface="Agrandir"/>
                <a:ea typeface="Agrandir"/>
                <a:cs typeface="Agrandir"/>
                <a:sym typeface="Agrandir"/>
              </a:rPr>
              <a:t>Hospital Efficiency</a:t>
            </a:r>
          </a:p>
          <a:p>
            <a:pPr marL="737315" lvl="1" indent="-368657" algn="l">
              <a:lnSpc>
                <a:spcPts val="5566"/>
              </a:lnSpc>
              <a:buFont typeface="Arial"/>
              <a:buChar char="•"/>
            </a:pPr>
            <a:r>
              <a:rPr lang="en-US" sz="3415">
                <a:solidFill>
                  <a:srgbClr val="113A3B"/>
                </a:solidFill>
                <a:latin typeface="Agrandir"/>
                <a:ea typeface="Agrandir"/>
                <a:cs typeface="Agrandir"/>
                <a:sym typeface="Agrandir"/>
              </a:rPr>
              <a:t>Improved quality life for patients</a:t>
            </a:r>
          </a:p>
          <a:p>
            <a:pPr marL="737315" lvl="1" indent="-368657" algn="l">
              <a:lnSpc>
                <a:spcPts val="5566"/>
              </a:lnSpc>
              <a:buFont typeface="Arial"/>
              <a:buChar char="•"/>
            </a:pPr>
            <a:r>
              <a:rPr lang="en-US" sz="3415">
                <a:solidFill>
                  <a:srgbClr val="113A3B"/>
                </a:solidFill>
                <a:latin typeface="Agrandir"/>
                <a:ea typeface="Agrandir"/>
                <a:cs typeface="Agrandir"/>
                <a:sym typeface="Agrandir"/>
              </a:rPr>
              <a:t>Support for families and caregivers</a:t>
            </a:r>
          </a:p>
          <a:p>
            <a:pPr marL="737315" lvl="1" indent="-368657" algn="l">
              <a:lnSpc>
                <a:spcPts val="5566"/>
              </a:lnSpc>
              <a:buFont typeface="Arial"/>
              <a:buChar char="•"/>
            </a:pPr>
            <a:r>
              <a:rPr lang="en-US" sz="3415">
                <a:solidFill>
                  <a:srgbClr val="113A3B"/>
                </a:solidFill>
                <a:latin typeface="Agrandir"/>
                <a:ea typeface="Agrandir"/>
                <a:cs typeface="Agrandir"/>
                <a:sym typeface="Agrandir"/>
              </a:rPr>
              <a:t>Accessibility and inclusion</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B8D2E4"/>
        </a:solidFill>
        <a:effectLst/>
      </p:bgPr>
    </p:bg>
    <p:spTree>
      <p:nvGrpSpPr>
        <p:cNvPr id="1" name=""/>
        <p:cNvGrpSpPr/>
        <p:nvPr/>
      </p:nvGrpSpPr>
      <p:grpSpPr>
        <a:xfrm>
          <a:off x="0" y="0"/>
          <a:ext cx="0" cy="0"/>
          <a:chOff x="0" y="0"/>
          <a:chExt cx="0" cy="0"/>
        </a:xfrm>
      </p:grpSpPr>
      <p:sp>
        <p:nvSpPr>
          <p:cNvPr id="2" name="TextBox 2"/>
          <p:cNvSpPr txBox="1"/>
          <p:nvPr/>
        </p:nvSpPr>
        <p:spPr>
          <a:xfrm>
            <a:off x="2891587" y="844092"/>
            <a:ext cx="11684974" cy="1332483"/>
          </a:xfrm>
          <a:prstGeom prst="rect">
            <a:avLst/>
          </a:prstGeom>
        </p:spPr>
        <p:txBody>
          <a:bodyPr lIns="0" tIns="0" rIns="0" bIns="0" rtlCol="0" anchor="t">
            <a:spAutoFit/>
          </a:bodyPr>
          <a:lstStyle/>
          <a:p>
            <a:pPr marL="0" lvl="0" indent="0" algn="ctr">
              <a:lnSpc>
                <a:spcPts val="9867"/>
              </a:lnSpc>
              <a:spcBef>
                <a:spcPct val="0"/>
              </a:spcBef>
            </a:pPr>
            <a:r>
              <a:rPr lang="en-US" sz="10279" b="1" spc="-986">
                <a:solidFill>
                  <a:srgbClr val="156669"/>
                </a:solidFill>
                <a:latin typeface="Public Sans Bold"/>
                <a:ea typeface="Public Sans Bold"/>
                <a:cs typeface="Public Sans Bold"/>
                <a:sym typeface="Public Sans Bold"/>
              </a:rPr>
              <a:t>TIME  LINE</a:t>
            </a:r>
          </a:p>
        </p:txBody>
      </p:sp>
      <p:sp>
        <p:nvSpPr>
          <p:cNvPr id="3" name="TextBox 3"/>
          <p:cNvSpPr txBox="1"/>
          <p:nvPr/>
        </p:nvSpPr>
        <p:spPr>
          <a:xfrm>
            <a:off x="1694063" y="1664301"/>
            <a:ext cx="15565237" cy="7108418"/>
          </a:xfrm>
          <a:prstGeom prst="rect">
            <a:avLst/>
          </a:prstGeom>
        </p:spPr>
        <p:txBody>
          <a:bodyPr lIns="0" tIns="0" rIns="0" bIns="0" rtlCol="0" anchor="t">
            <a:spAutoFit/>
          </a:bodyPr>
          <a:lstStyle/>
          <a:p>
            <a:pPr algn="l">
              <a:lnSpc>
                <a:spcPts val="5603"/>
              </a:lnSpc>
            </a:pPr>
            <a:endParaRPr/>
          </a:p>
          <a:p>
            <a:pPr algn="l">
              <a:lnSpc>
                <a:spcPts val="5603"/>
              </a:lnSpc>
            </a:pPr>
            <a:r>
              <a:rPr lang="en-US" sz="3437">
                <a:solidFill>
                  <a:srgbClr val="156669"/>
                </a:solidFill>
                <a:latin typeface="Agrandir"/>
                <a:ea typeface="Agrandir"/>
                <a:cs typeface="Agrandir"/>
                <a:sym typeface="Agrandir"/>
              </a:rPr>
              <a:t> WEEK 1 </a:t>
            </a:r>
          </a:p>
          <a:p>
            <a:pPr marL="742198" lvl="1" indent="-371099" algn="l">
              <a:lnSpc>
                <a:spcPts val="5603"/>
              </a:lnSpc>
              <a:buFont typeface="Arial"/>
              <a:buChar char="•"/>
            </a:pPr>
            <a:r>
              <a:rPr lang="en-US" sz="3437">
                <a:solidFill>
                  <a:srgbClr val="156669"/>
                </a:solidFill>
                <a:latin typeface="Agrandir"/>
                <a:ea typeface="Agrandir"/>
                <a:cs typeface="Agrandir"/>
                <a:sym typeface="Agrandir"/>
              </a:rPr>
              <a:t> Research and find the suitable components for the project and discuss about the project.</a:t>
            </a:r>
          </a:p>
          <a:p>
            <a:pPr algn="l">
              <a:lnSpc>
                <a:spcPts val="5603"/>
              </a:lnSpc>
            </a:pPr>
            <a:r>
              <a:rPr lang="en-US" sz="3437">
                <a:solidFill>
                  <a:srgbClr val="156669"/>
                </a:solidFill>
                <a:latin typeface="Agrandir"/>
                <a:ea typeface="Agrandir"/>
                <a:cs typeface="Agrandir"/>
                <a:sym typeface="Agrandir"/>
              </a:rPr>
              <a:t> WEEK 2 </a:t>
            </a:r>
          </a:p>
          <a:p>
            <a:pPr marL="742198" lvl="1" indent="-371099" algn="l">
              <a:lnSpc>
                <a:spcPts val="5603"/>
              </a:lnSpc>
              <a:buFont typeface="Arial"/>
              <a:buChar char="•"/>
            </a:pPr>
            <a:r>
              <a:rPr lang="en-US" sz="3437">
                <a:solidFill>
                  <a:srgbClr val="156669"/>
                </a:solidFill>
                <a:latin typeface="Agrandir"/>
                <a:ea typeface="Agrandir"/>
                <a:cs typeface="Agrandir"/>
                <a:sym typeface="Agrandir"/>
              </a:rPr>
              <a:t> Finalize the circuit diagrams and hardware connections.</a:t>
            </a:r>
          </a:p>
          <a:p>
            <a:pPr algn="l">
              <a:lnSpc>
                <a:spcPts val="5603"/>
              </a:lnSpc>
            </a:pPr>
            <a:r>
              <a:rPr lang="en-US" sz="3437">
                <a:solidFill>
                  <a:srgbClr val="156669"/>
                </a:solidFill>
                <a:latin typeface="Agrandir"/>
                <a:ea typeface="Agrandir"/>
                <a:cs typeface="Agrandir"/>
                <a:sym typeface="Agrandir"/>
              </a:rPr>
              <a:t> WEEK 3 &amp;4 </a:t>
            </a:r>
          </a:p>
          <a:p>
            <a:pPr marL="742198" lvl="1" indent="-371099" algn="l">
              <a:lnSpc>
                <a:spcPts val="5603"/>
              </a:lnSpc>
              <a:buFont typeface="Arial"/>
              <a:buChar char="•"/>
            </a:pPr>
            <a:r>
              <a:rPr lang="en-US" sz="3437">
                <a:solidFill>
                  <a:srgbClr val="156669"/>
                </a:solidFill>
                <a:latin typeface="Agrandir"/>
                <a:ea typeface="Agrandir"/>
                <a:cs typeface="Agrandir"/>
                <a:sym typeface="Agrandir"/>
              </a:rPr>
              <a:t> Develop the code for the project.</a:t>
            </a:r>
          </a:p>
          <a:p>
            <a:pPr algn="l">
              <a:lnSpc>
                <a:spcPts val="5603"/>
              </a:lnSpc>
            </a:pPr>
            <a:r>
              <a:rPr lang="en-US" sz="3437">
                <a:solidFill>
                  <a:srgbClr val="156669"/>
                </a:solidFill>
                <a:latin typeface="Agrandir"/>
                <a:ea typeface="Agrandir"/>
                <a:cs typeface="Agrandir"/>
                <a:sym typeface="Agrandir"/>
              </a:rPr>
              <a:t> WEEK 5 </a:t>
            </a:r>
          </a:p>
          <a:p>
            <a:pPr marL="742198" lvl="1" indent="-371099" algn="l">
              <a:lnSpc>
                <a:spcPts val="5603"/>
              </a:lnSpc>
              <a:buFont typeface="Arial"/>
              <a:buChar char="•"/>
            </a:pPr>
            <a:r>
              <a:rPr lang="en-US" sz="3437">
                <a:solidFill>
                  <a:srgbClr val="156669"/>
                </a:solidFill>
                <a:latin typeface="Agrandir"/>
                <a:ea typeface="Agrandir"/>
                <a:cs typeface="Agrandir"/>
                <a:sym typeface="Agrandir"/>
              </a:rPr>
              <a:t> Test the code and components finalize the project.</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B8D2E4"/>
        </a:solidFill>
        <a:effectLst/>
      </p:bgPr>
    </p:bg>
    <p:spTree>
      <p:nvGrpSpPr>
        <p:cNvPr id="1" name=""/>
        <p:cNvGrpSpPr/>
        <p:nvPr/>
      </p:nvGrpSpPr>
      <p:grpSpPr>
        <a:xfrm>
          <a:off x="0" y="0"/>
          <a:ext cx="0" cy="0"/>
          <a:chOff x="0" y="0"/>
          <a:chExt cx="0" cy="0"/>
        </a:xfrm>
      </p:grpSpPr>
      <p:grpSp>
        <p:nvGrpSpPr>
          <p:cNvPr id="2" name="Group 2"/>
          <p:cNvGrpSpPr/>
          <p:nvPr/>
        </p:nvGrpSpPr>
        <p:grpSpPr>
          <a:xfrm>
            <a:off x="331406" y="302221"/>
            <a:ext cx="17625189" cy="9682557"/>
            <a:chOff x="0" y="0"/>
            <a:chExt cx="4642025" cy="2550139"/>
          </a:xfrm>
        </p:grpSpPr>
        <p:sp>
          <p:nvSpPr>
            <p:cNvPr id="3" name="Freeform 3"/>
            <p:cNvSpPr/>
            <p:nvPr/>
          </p:nvSpPr>
          <p:spPr>
            <a:xfrm>
              <a:off x="0" y="0"/>
              <a:ext cx="4642025" cy="2550139"/>
            </a:xfrm>
            <a:custGeom>
              <a:avLst/>
              <a:gdLst/>
              <a:ahLst/>
              <a:cxnLst/>
              <a:rect l="l" t="t" r="r" b="b"/>
              <a:pathLst>
                <a:path w="4642025" h="2550139">
                  <a:moveTo>
                    <a:pt x="0" y="0"/>
                  </a:moveTo>
                  <a:lnTo>
                    <a:pt x="4642025" y="0"/>
                  </a:lnTo>
                  <a:lnTo>
                    <a:pt x="4642025" y="2550139"/>
                  </a:lnTo>
                  <a:lnTo>
                    <a:pt x="0" y="2550139"/>
                  </a:lnTo>
                  <a:close/>
                </a:path>
              </a:pathLst>
            </a:custGeom>
            <a:solidFill>
              <a:srgbClr val="FBF6F1"/>
            </a:solidFill>
          </p:spPr>
          <p:txBody>
            <a:bodyPr/>
            <a:lstStyle/>
            <a:p>
              <a:endParaRPr lang="en-US"/>
            </a:p>
          </p:txBody>
        </p:sp>
        <p:sp>
          <p:nvSpPr>
            <p:cNvPr id="4" name="TextBox 4"/>
            <p:cNvSpPr txBox="1"/>
            <p:nvPr/>
          </p:nvSpPr>
          <p:spPr>
            <a:xfrm>
              <a:off x="0" y="-28575"/>
              <a:ext cx="4642025" cy="2578714"/>
            </a:xfrm>
            <a:prstGeom prst="rect">
              <a:avLst/>
            </a:prstGeom>
          </p:spPr>
          <p:txBody>
            <a:bodyPr lIns="50800" tIns="50800" rIns="50800" bIns="50800" rtlCol="0" anchor="ctr"/>
            <a:lstStyle/>
            <a:p>
              <a:pPr algn="ctr">
                <a:lnSpc>
                  <a:spcPts val="1960"/>
                </a:lnSpc>
              </a:pPr>
              <a:endParaRPr/>
            </a:p>
          </p:txBody>
        </p:sp>
      </p:grpSp>
      <p:sp>
        <p:nvSpPr>
          <p:cNvPr id="5" name="TextBox 5"/>
          <p:cNvSpPr txBox="1"/>
          <p:nvPr/>
        </p:nvSpPr>
        <p:spPr>
          <a:xfrm>
            <a:off x="2458866" y="1630683"/>
            <a:ext cx="12511821" cy="1434314"/>
          </a:xfrm>
          <a:prstGeom prst="rect">
            <a:avLst/>
          </a:prstGeom>
        </p:spPr>
        <p:txBody>
          <a:bodyPr lIns="0" tIns="0" rIns="0" bIns="0" rtlCol="0" anchor="t">
            <a:spAutoFit/>
          </a:bodyPr>
          <a:lstStyle/>
          <a:p>
            <a:pPr marL="0" lvl="0" indent="0" algn="ctr">
              <a:lnSpc>
                <a:spcPts val="10542"/>
              </a:lnSpc>
            </a:pPr>
            <a:r>
              <a:rPr lang="en-US" sz="10981" b="1" spc="-1054">
                <a:solidFill>
                  <a:srgbClr val="156669"/>
                </a:solidFill>
                <a:latin typeface="Public Sans Bold"/>
                <a:ea typeface="Public Sans Bold"/>
                <a:cs typeface="Public Sans Bold"/>
                <a:sym typeface="Public Sans Bold"/>
              </a:rPr>
              <a:t>CONCLUSION</a:t>
            </a:r>
          </a:p>
        </p:txBody>
      </p:sp>
      <p:sp>
        <p:nvSpPr>
          <p:cNvPr id="6" name="TextBox 6"/>
          <p:cNvSpPr txBox="1"/>
          <p:nvPr/>
        </p:nvSpPr>
        <p:spPr>
          <a:xfrm>
            <a:off x="1028700" y="3433010"/>
            <a:ext cx="16309960" cy="1980350"/>
          </a:xfrm>
          <a:prstGeom prst="rect">
            <a:avLst/>
          </a:prstGeom>
        </p:spPr>
        <p:txBody>
          <a:bodyPr lIns="0" tIns="0" rIns="0" bIns="0" rtlCol="0" anchor="t">
            <a:spAutoFit/>
          </a:bodyPr>
          <a:lstStyle/>
          <a:p>
            <a:pPr algn="ctr">
              <a:lnSpc>
                <a:spcPts val="5263"/>
              </a:lnSpc>
            </a:pPr>
            <a:r>
              <a:rPr lang="en-US" sz="3229" dirty="0">
                <a:solidFill>
                  <a:srgbClr val="156669"/>
                </a:solidFill>
                <a:latin typeface="Agrandir"/>
                <a:ea typeface="Agrandir"/>
                <a:cs typeface="Agrandir"/>
                <a:sym typeface="Agrandir"/>
              </a:rPr>
              <a:t>The Advanced Health Care Monitoring System utilizes IoT technology and real-time sensors to monitor paralyzed patients, enhancing safety and caregiver independence through early detection and emergency alerts.</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33400" y="302221"/>
            <a:ext cx="17604904" cy="9682557"/>
            <a:chOff x="0" y="0"/>
            <a:chExt cx="2328732" cy="2550139"/>
          </a:xfrm>
        </p:grpSpPr>
        <p:sp>
          <p:nvSpPr>
            <p:cNvPr id="3" name="Freeform 3"/>
            <p:cNvSpPr/>
            <p:nvPr/>
          </p:nvSpPr>
          <p:spPr>
            <a:xfrm>
              <a:off x="0" y="0"/>
              <a:ext cx="2328732" cy="2550139"/>
            </a:xfrm>
            <a:custGeom>
              <a:avLst/>
              <a:gdLst/>
              <a:ahLst/>
              <a:cxnLst/>
              <a:rect l="l" t="t" r="r" b="b"/>
              <a:pathLst>
                <a:path w="2328732" h="2550139">
                  <a:moveTo>
                    <a:pt x="0" y="0"/>
                  </a:moveTo>
                  <a:lnTo>
                    <a:pt x="2328732" y="0"/>
                  </a:lnTo>
                  <a:lnTo>
                    <a:pt x="2328732" y="2550139"/>
                  </a:lnTo>
                  <a:lnTo>
                    <a:pt x="0" y="2550139"/>
                  </a:lnTo>
                  <a:close/>
                </a:path>
              </a:pathLst>
            </a:custGeom>
            <a:solidFill>
              <a:srgbClr val="FBF6F1"/>
            </a:solidFill>
          </p:spPr>
          <p:txBody>
            <a:bodyPr/>
            <a:lstStyle/>
            <a:p>
              <a:endParaRPr lang="en-US"/>
            </a:p>
          </p:txBody>
        </p:sp>
        <p:sp>
          <p:nvSpPr>
            <p:cNvPr id="4" name="TextBox 4"/>
            <p:cNvSpPr txBox="1"/>
            <p:nvPr/>
          </p:nvSpPr>
          <p:spPr>
            <a:xfrm>
              <a:off x="0" y="-28575"/>
              <a:ext cx="2328732" cy="2578714"/>
            </a:xfrm>
            <a:prstGeom prst="rect">
              <a:avLst/>
            </a:prstGeom>
          </p:spPr>
          <p:txBody>
            <a:bodyPr lIns="50800" tIns="50800" rIns="50800" bIns="50800" rtlCol="0" anchor="ctr"/>
            <a:lstStyle/>
            <a:p>
              <a:pPr algn="ctr">
                <a:lnSpc>
                  <a:spcPts val="1960"/>
                </a:lnSpc>
              </a:pPr>
              <a:endParaRPr/>
            </a:p>
          </p:txBody>
        </p:sp>
      </p:grpSp>
      <p:pic>
        <p:nvPicPr>
          <p:cNvPr id="7" name="Picture 6">
            <a:extLst>
              <a:ext uri="{FF2B5EF4-FFF2-40B4-BE49-F238E27FC236}">
                <a16:creationId xmlns:a16="http://schemas.microsoft.com/office/drawing/2014/main" id="{744F733F-6B57-832B-6919-FF264E8B181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3400" y="305257"/>
            <a:ext cx="17604904" cy="9679522"/>
          </a:xfrm>
          <a:prstGeom prst="rect">
            <a:avLst/>
          </a:prstGeom>
        </p:spPr>
      </p:pic>
      <p:sp>
        <p:nvSpPr>
          <p:cNvPr id="5" name="Freeform 5"/>
          <p:cNvSpPr/>
          <p:nvPr/>
        </p:nvSpPr>
        <p:spPr>
          <a:xfrm>
            <a:off x="762000" y="647700"/>
            <a:ext cx="728006" cy="772980"/>
          </a:xfrm>
          <a:custGeom>
            <a:avLst/>
            <a:gdLst/>
            <a:ahLst/>
            <a:cxnLst/>
            <a:rect l="l" t="t" r="r" b="b"/>
            <a:pathLst>
              <a:path w="728006" h="772980">
                <a:moveTo>
                  <a:pt x="0" y="0"/>
                </a:moveTo>
                <a:lnTo>
                  <a:pt x="728006" y="0"/>
                </a:lnTo>
                <a:lnTo>
                  <a:pt x="728006" y="772980"/>
                </a:lnTo>
                <a:lnTo>
                  <a:pt x="0" y="77298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Tree>
    <p:extLst>
      <p:ext uri="{BB962C8B-B14F-4D97-AF65-F5344CB8AC3E}">
        <p14:creationId xmlns:p14="http://schemas.microsoft.com/office/powerpoint/2010/main" val="39740280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B8D2E4"/>
        </a:solidFill>
        <a:effectLst/>
      </p:bgPr>
    </p:bg>
    <p:spTree>
      <p:nvGrpSpPr>
        <p:cNvPr id="1" name=""/>
        <p:cNvGrpSpPr/>
        <p:nvPr/>
      </p:nvGrpSpPr>
      <p:grpSpPr>
        <a:xfrm>
          <a:off x="0" y="0"/>
          <a:ext cx="0" cy="0"/>
          <a:chOff x="0" y="0"/>
          <a:chExt cx="0" cy="0"/>
        </a:xfrm>
      </p:grpSpPr>
      <p:grpSp>
        <p:nvGrpSpPr>
          <p:cNvPr id="2" name="Group 2"/>
          <p:cNvGrpSpPr/>
          <p:nvPr/>
        </p:nvGrpSpPr>
        <p:grpSpPr>
          <a:xfrm>
            <a:off x="9144000" y="302221"/>
            <a:ext cx="8841904" cy="9682557"/>
            <a:chOff x="0" y="0"/>
            <a:chExt cx="2328732" cy="2550139"/>
          </a:xfrm>
        </p:grpSpPr>
        <p:sp>
          <p:nvSpPr>
            <p:cNvPr id="3" name="Freeform 3"/>
            <p:cNvSpPr/>
            <p:nvPr/>
          </p:nvSpPr>
          <p:spPr>
            <a:xfrm>
              <a:off x="0" y="0"/>
              <a:ext cx="2328732" cy="2550139"/>
            </a:xfrm>
            <a:custGeom>
              <a:avLst/>
              <a:gdLst/>
              <a:ahLst/>
              <a:cxnLst/>
              <a:rect l="l" t="t" r="r" b="b"/>
              <a:pathLst>
                <a:path w="2328732" h="2550139">
                  <a:moveTo>
                    <a:pt x="0" y="0"/>
                  </a:moveTo>
                  <a:lnTo>
                    <a:pt x="2328732" y="0"/>
                  </a:lnTo>
                  <a:lnTo>
                    <a:pt x="2328732" y="2550139"/>
                  </a:lnTo>
                  <a:lnTo>
                    <a:pt x="0" y="2550139"/>
                  </a:lnTo>
                  <a:close/>
                </a:path>
              </a:pathLst>
            </a:custGeom>
            <a:solidFill>
              <a:srgbClr val="FBF6F1"/>
            </a:solidFill>
          </p:spPr>
          <p:txBody>
            <a:bodyPr/>
            <a:lstStyle/>
            <a:p>
              <a:endParaRPr lang="en-US"/>
            </a:p>
          </p:txBody>
        </p:sp>
        <p:sp>
          <p:nvSpPr>
            <p:cNvPr id="4" name="TextBox 4"/>
            <p:cNvSpPr txBox="1"/>
            <p:nvPr/>
          </p:nvSpPr>
          <p:spPr>
            <a:xfrm>
              <a:off x="0" y="-28575"/>
              <a:ext cx="2328732" cy="2578714"/>
            </a:xfrm>
            <a:prstGeom prst="rect">
              <a:avLst/>
            </a:prstGeom>
          </p:spPr>
          <p:txBody>
            <a:bodyPr lIns="50800" tIns="50800" rIns="50800" bIns="50800" rtlCol="0" anchor="ctr"/>
            <a:lstStyle/>
            <a:p>
              <a:pPr algn="ctr">
                <a:lnSpc>
                  <a:spcPts val="1960"/>
                </a:lnSpc>
              </a:pPr>
              <a:endParaRPr/>
            </a:p>
          </p:txBody>
        </p:sp>
      </p:grpSp>
      <p:sp>
        <p:nvSpPr>
          <p:cNvPr id="5" name="Freeform 5"/>
          <p:cNvSpPr/>
          <p:nvPr/>
        </p:nvSpPr>
        <p:spPr>
          <a:xfrm>
            <a:off x="1028700" y="1028700"/>
            <a:ext cx="728006" cy="772980"/>
          </a:xfrm>
          <a:custGeom>
            <a:avLst/>
            <a:gdLst/>
            <a:ahLst/>
            <a:cxnLst/>
            <a:rect l="l" t="t" r="r" b="b"/>
            <a:pathLst>
              <a:path w="728006" h="772980">
                <a:moveTo>
                  <a:pt x="0" y="0"/>
                </a:moveTo>
                <a:lnTo>
                  <a:pt x="728006" y="0"/>
                </a:lnTo>
                <a:lnTo>
                  <a:pt x="728006" y="772980"/>
                </a:lnTo>
                <a:lnTo>
                  <a:pt x="0" y="77298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6" name="Freeform 6"/>
          <p:cNvSpPr/>
          <p:nvPr/>
        </p:nvSpPr>
        <p:spPr>
          <a:xfrm>
            <a:off x="10111407" y="1746467"/>
            <a:ext cx="6907091" cy="6794065"/>
          </a:xfrm>
          <a:custGeom>
            <a:avLst/>
            <a:gdLst/>
            <a:ahLst/>
            <a:cxnLst/>
            <a:rect l="l" t="t" r="r" b="b"/>
            <a:pathLst>
              <a:path w="6907091" h="6794065">
                <a:moveTo>
                  <a:pt x="0" y="0"/>
                </a:moveTo>
                <a:lnTo>
                  <a:pt x="6907090" y="0"/>
                </a:lnTo>
                <a:lnTo>
                  <a:pt x="6907090" y="6794066"/>
                </a:lnTo>
                <a:lnTo>
                  <a:pt x="0" y="6794066"/>
                </a:lnTo>
                <a:lnTo>
                  <a:pt x="0" y="0"/>
                </a:lnTo>
                <a:close/>
              </a:path>
            </a:pathLst>
          </a:custGeom>
          <a:blipFill>
            <a:blip r:embed="rId4">
              <a:extLst>
                <a:ext uri="{96DAC541-7B7A-43D3-8B79-37D633B846F1}">
                  <asvg:svgBlip xmlns:asvg="http://schemas.microsoft.com/office/drawing/2016/SVG/main" r:embed="rId5"/>
                </a:ext>
              </a:extLst>
            </a:blip>
            <a:stretch>
              <a:fillRect/>
            </a:stretch>
          </a:blipFill>
          <a:ln cap="sq">
            <a:noFill/>
            <a:prstDash val="solid"/>
            <a:miter/>
          </a:ln>
        </p:spPr>
        <p:txBody>
          <a:bodyPr/>
          <a:lstStyle/>
          <a:p>
            <a:endParaRPr lang="en-US"/>
          </a:p>
        </p:txBody>
      </p:sp>
      <p:sp>
        <p:nvSpPr>
          <p:cNvPr id="7" name="TextBox 7"/>
          <p:cNvSpPr txBox="1"/>
          <p:nvPr/>
        </p:nvSpPr>
        <p:spPr>
          <a:xfrm>
            <a:off x="1028700" y="2554807"/>
            <a:ext cx="6956263" cy="5510762"/>
          </a:xfrm>
          <a:prstGeom prst="rect">
            <a:avLst/>
          </a:prstGeom>
        </p:spPr>
        <p:txBody>
          <a:bodyPr lIns="0" tIns="0" rIns="0" bIns="0" rtlCol="0" anchor="t">
            <a:spAutoFit/>
          </a:bodyPr>
          <a:lstStyle/>
          <a:p>
            <a:pPr marL="0" lvl="0" indent="0" algn="l">
              <a:lnSpc>
                <a:spcPts val="14257"/>
              </a:lnSpc>
            </a:pPr>
            <a:r>
              <a:rPr lang="en-US" sz="14852" spc="-1425" dirty="0">
                <a:solidFill>
                  <a:srgbClr val="156669"/>
                </a:solidFill>
                <a:latin typeface="Public Sans"/>
                <a:ea typeface="Public Sans"/>
                <a:cs typeface="Public Sans"/>
                <a:sym typeface="Public Sans"/>
              </a:rPr>
              <a:t>Thank you  very much!</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33400" y="302221"/>
            <a:ext cx="17604904" cy="9682557"/>
            <a:chOff x="0" y="0"/>
            <a:chExt cx="2328732" cy="2550139"/>
          </a:xfrm>
        </p:grpSpPr>
        <p:sp>
          <p:nvSpPr>
            <p:cNvPr id="3" name="Freeform 3"/>
            <p:cNvSpPr/>
            <p:nvPr/>
          </p:nvSpPr>
          <p:spPr>
            <a:xfrm>
              <a:off x="0" y="0"/>
              <a:ext cx="2328732" cy="2550139"/>
            </a:xfrm>
            <a:custGeom>
              <a:avLst/>
              <a:gdLst/>
              <a:ahLst/>
              <a:cxnLst/>
              <a:rect l="l" t="t" r="r" b="b"/>
              <a:pathLst>
                <a:path w="2328732" h="2550139">
                  <a:moveTo>
                    <a:pt x="0" y="0"/>
                  </a:moveTo>
                  <a:lnTo>
                    <a:pt x="2328732" y="0"/>
                  </a:lnTo>
                  <a:lnTo>
                    <a:pt x="2328732" y="2550139"/>
                  </a:lnTo>
                  <a:lnTo>
                    <a:pt x="0" y="2550139"/>
                  </a:lnTo>
                  <a:close/>
                </a:path>
              </a:pathLst>
            </a:custGeom>
            <a:solidFill>
              <a:srgbClr val="FBF6F1"/>
            </a:solidFill>
          </p:spPr>
          <p:txBody>
            <a:bodyPr/>
            <a:lstStyle/>
            <a:p>
              <a:endParaRPr lang="en-US"/>
            </a:p>
          </p:txBody>
        </p:sp>
        <p:sp>
          <p:nvSpPr>
            <p:cNvPr id="4" name="TextBox 4"/>
            <p:cNvSpPr txBox="1"/>
            <p:nvPr/>
          </p:nvSpPr>
          <p:spPr>
            <a:xfrm>
              <a:off x="0" y="-28575"/>
              <a:ext cx="2328732" cy="2578714"/>
            </a:xfrm>
            <a:prstGeom prst="rect">
              <a:avLst/>
            </a:prstGeom>
          </p:spPr>
          <p:txBody>
            <a:bodyPr lIns="50800" tIns="50800" rIns="50800" bIns="50800" rtlCol="0" anchor="ctr"/>
            <a:lstStyle/>
            <a:p>
              <a:pPr algn="ctr">
                <a:lnSpc>
                  <a:spcPts val="1960"/>
                </a:lnSpc>
              </a:pPr>
              <a:endParaRPr/>
            </a:p>
          </p:txBody>
        </p:sp>
      </p:grpSp>
      <p:sp>
        <p:nvSpPr>
          <p:cNvPr id="5" name="Freeform 5"/>
          <p:cNvSpPr/>
          <p:nvPr/>
        </p:nvSpPr>
        <p:spPr>
          <a:xfrm>
            <a:off x="762000" y="647700"/>
            <a:ext cx="728006" cy="772980"/>
          </a:xfrm>
          <a:custGeom>
            <a:avLst/>
            <a:gdLst/>
            <a:ahLst/>
            <a:cxnLst/>
            <a:rect l="l" t="t" r="r" b="b"/>
            <a:pathLst>
              <a:path w="728006" h="772980">
                <a:moveTo>
                  <a:pt x="0" y="0"/>
                </a:moveTo>
                <a:lnTo>
                  <a:pt x="728006" y="0"/>
                </a:lnTo>
                <a:lnTo>
                  <a:pt x="728006" y="772980"/>
                </a:lnTo>
                <a:lnTo>
                  <a:pt x="0" y="77298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pic>
        <p:nvPicPr>
          <p:cNvPr id="6" name="WhatsApp Video 2024-11-20 at 17.55.35_b873e5d8">
            <a:hlinkClick r:id="" action="ppaction://media"/>
            <a:extLst>
              <a:ext uri="{FF2B5EF4-FFF2-40B4-BE49-F238E27FC236}">
                <a16:creationId xmlns:a16="http://schemas.microsoft.com/office/drawing/2014/main" id="{2D3D9925-3A1C-2285-CADA-D67F80C481C4}"/>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600200" y="900112"/>
            <a:ext cx="15671800" cy="8815388"/>
          </a:xfrm>
          <a:prstGeom prst="rect">
            <a:avLst/>
          </a:prstGeom>
        </p:spPr>
      </p:pic>
    </p:spTree>
    <p:extLst>
      <p:ext uri="{BB962C8B-B14F-4D97-AF65-F5344CB8AC3E}">
        <p14:creationId xmlns:p14="http://schemas.microsoft.com/office/powerpoint/2010/main" val="40202188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3878"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B8D2E4"/>
        </a:solidFill>
        <a:effectLst/>
      </p:bgPr>
    </p:bg>
    <p:spTree>
      <p:nvGrpSpPr>
        <p:cNvPr id="1" name=""/>
        <p:cNvGrpSpPr/>
        <p:nvPr/>
      </p:nvGrpSpPr>
      <p:grpSpPr>
        <a:xfrm>
          <a:off x="0" y="0"/>
          <a:ext cx="0" cy="0"/>
          <a:chOff x="0" y="0"/>
          <a:chExt cx="0" cy="0"/>
        </a:xfrm>
      </p:grpSpPr>
      <p:sp>
        <p:nvSpPr>
          <p:cNvPr id="2" name="TextBox 2"/>
          <p:cNvSpPr txBox="1"/>
          <p:nvPr/>
        </p:nvSpPr>
        <p:spPr>
          <a:xfrm>
            <a:off x="615489" y="577569"/>
            <a:ext cx="9626865" cy="2383730"/>
          </a:xfrm>
          <a:prstGeom prst="rect">
            <a:avLst/>
          </a:prstGeom>
        </p:spPr>
        <p:txBody>
          <a:bodyPr lIns="0" tIns="0" rIns="0" bIns="0" rtlCol="0" anchor="t">
            <a:spAutoFit/>
          </a:bodyPr>
          <a:lstStyle/>
          <a:p>
            <a:pPr algn="l">
              <a:lnSpc>
                <a:spcPts val="9078"/>
              </a:lnSpc>
            </a:pPr>
            <a:r>
              <a:rPr lang="en-US" sz="9456" b="1" spc="-907">
                <a:solidFill>
                  <a:srgbClr val="156669"/>
                </a:solidFill>
                <a:latin typeface="Public Sans Bold"/>
                <a:ea typeface="Public Sans Bold"/>
                <a:cs typeface="Public Sans Bold"/>
                <a:sym typeface="Public Sans Bold"/>
              </a:rPr>
              <a:t>PROBLEM   </a:t>
            </a:r>
          </a:p>
          <a:p>
            <a:pPr marL="0" lvl="0" indent="0" algn="l">
              <a:lnSpc>
                <a:spcPts val="9078"/>
              </a:lnSpc>
            </a:pPr>
            <a:r>
              <a:rPr lang="en-US" sz="9456" b="1" spc="-907">
                <a:solidFill>
                  <a:srgbClr val="156669"/>
                </a:solidFill>
                <a:latin typeface="Public Sans Bold"/>
                <a:ea typeface="Public Sans Bold"/>
                <a:cs typeface="Public Sans Bold"/>
                <a:sym typeface="Public Sans Bold"/>
              </a:rPr>
              <a:t>STATEMENT</a:t>
            </a:r>
          </a:p>
        </p:txBody>
      </p:sp>
      <p:sp>
        <p:nvSpPr>
          <p:cNvPr id="3" name="TextBox 3"/>
          <p:cNvSpPr txBox="1"/>
          <p:nvPr/>
        </p:nvSpPr>
        <p:spPr>
          <a:xfrm>
            <a:off x="615489" y="3305128"/>
            <a:ext cx="10479662" cy="3476719"/>
          </a:xfrm>
          <a:prstGeom prst="rect">
            <a:avLst/>
          </a:prstGeom>
        </p:spPr>
        <p:txBody>
          <a:bodyPr lIns="0" tIns="0" rIns="0" bIns="0" rtlCol="0" anchor="t">
            <a:spAutoFit/>
          </a:bodyPr>
          <a:lstStyle/>
          <a:p>
            <a:pPr algn="l">
              <a:lnSpc>
                <a:spcPts val="4546"/>
              </a:lnSpc>
            </a:pPr>
            <a:r>
              <a:rPr lang="en-US" sz="2788" dirty="0">
                <a:solidFill>
                  <a:srgbClr val="156669"/>
                </a:solidFill>
                <a:latin typeface="Agrandir"/>
                <a:ea typeface="Agrandir"/>
                <a:cs typeface="Agrandir"/>
                <a:sym typeface="Agrandir"/>
              </a:rPr>
              <a:t>Paralyzed patients faces significant challenges due to their inability to communicate and the need in continuous monitoring of the vital signs. In Current healthcare monitoring system they do not have a real-time monitoring alert system which can help in emergency situations.</a:t>
            </a:r>
          </a:p>
          <a:p>
            <a:pPr algn="l">
              <a:lnSpc>
                <a:spcPts val="4546"/>
              </a:lnSpc>
            </a:pPr>
            <a:endParaRPr lang="en-US" sz="2788" dirty="0">
              <a:solidFill>
                <a:srgbClr val="156669"/>
              </a:solidFill>
              <a:latin typeface="Agrandir"/>
              <a:ea typeface="Agrandir"/>
              <a:cs typeface="Agrandir"/>
              <a:sym typeface="Agrandir"/>
            </a:endParaRPr>
          </a:p>
        </p:txBody>
      </p:sp>
      <p:grpSp>
        <p:nvGrpSpPr>
          <p:cNvPr id="4" name="Group 4"/>
          <p:cNvGrpSpPr/>
          <p:nvPr/>
        </p:nvGrpSpPr>
        <p:grpSpPr>
          <a:xfrm>
            <a:off x="11095151" y="558377"/>
            <a:ext cx="6641921" cy="6013100"/>
            <a:chOff x="0" y="0"/>
            <a:chExt cx="5580380" cy="5052060"/>
          </a:xfrm>
        </p:grpSpPr>
        <p:sp>
          <p:nvSpPr>
            <p:cNvPr id="5" name="Freeform 5"/>
            <p:cNvSpPr/>
            <p:nvPr/>
          </p:nvSpPr>
          <p:spPr>
            <a:xfrm>
              <a:off x="-635000" y="-673100"/>
              <a:ext cx="6488430" cy="6027420"/>
            </a:xfrm>
            <a:custGeom>
              <a:avLst/>
              <a:gdLst/>
              <a:ahLst/>
              <a:cxnLst/>
              <a:rect l="l" t="t" r="r" b="b"/>
              <a:pathLst>
                <a:path w="6488430" h="6027420">
                  <a:moveTo>
                    <a:pt x="5344160" y="1055370"/>
                  </a:moveTo>
                  <a:cubicBezTo>
                    <a:pt x="4573270" y="651510"/>
                    <a:pt x="3856990" y="1112520"/>
                    <a:pt x="3284220" y="1112520"/>
                  </a:cubicBezTo>
                  <a:cubicBezTo>
                    <a:pt x="2839720" y="1112520"/>
                    <a:pt x="2001520" y="0"/>
                    <a:pt x="1000760" y="1314450"/>
                  </a:cubicBezTo>
                  <a:cubicBezTo>
                    <a:pt x="0" y="2628900"/>
                    <a:pt x="1247140" y="3865880"/>
                    <a:pt x="2368550" y="4946650"/>
                  </a:cubicBezTo>
                  <a:cubicBezTo>
                    <a:pt x="3489960" y="6027420"/>
                    <a:pt x="5013960" y="6009640"/>
                    <a:pt x="5894070" y="4725670"/>
                  </a:cubicBezTo>
                  <a:cubicBezTo>
                    <a:pt x="6488430" y="3859530"/>
                    <a:pt x="6229350" y="1520190"/>
                    <a:pt x="5344160" y="1055370"/>
                  </a:cubicBezTo>
                  <a:close/>
                </a:path>
              </a:pathLst>
            </a:custGeom>
            <a:blipFill>
              <a:blip r:embed="rId2"/>
              <a:stretch>
                <a:fillRect l="-17900" r="-17900"/>
              </a:stretch>
            </a:blipFill>
          </p:spPr>
          <p:txBody>
            <a:bodyPr/>
            <a:lstStyle/>
            <a:p>
              <a:endParaRPr lang="en-US"/>
            </a:p>
          </p:txBody>
        </p:sp>
      </p:grpSp>
      <p:sp>
        <p:nvSpPr>
          <p:cNvPr id="6" name="TextBox 6"/>
          <p:cNvSpPr txBox="1"/>
          <p:nvPr/>
        </p:nvSpPr>
        <p:spPr>
          <a:xfrm>
            <a:off x="2660992" y="6581822"/>
            <a:ext cx="13619341" cy="2335249"/>
          </a:xfrm>
          <a:prstGeom prst="rect">
            <a:avLst/>
          </a:prstGeom>
        </p:spPr>
        <p:txBody>
          <a:bodyPr lIns="0" tIns="0" rIns="0" bIns="0" rtlCol="0" anchor="t">
            <a:spAutoFit/>
          </a:bodyPr>
          <a:lstStyle/>
          <a:p>
            <a:pPr algn="l">
              <a:lnSpc>
                <a:spcPts val="4500"/>
              </a:lnSpc>
            </a:pPr>
            <a:r>
              <a:rPr lang="en-US" sz="2760">
                <a:solidFill>
                  <a:srgbClr val="156669"/>
                </a:solidFill>
                <a:latin typeface="Agrandir"/>
                <a:ea typeface="Agrandir"/>
                <a:cs typeface="Agrandir"/>
                <a:sym typeface="Agrandir"/>
              </a:rPr>
              <a:t>As an example, it is estimated that over 5 million people globally suffer from conditions like paralysis or restricted mobility. Additionally, the studies shows that the delays in emergency response due to insufficient monitoring systems can significantly increase the risk of mortality in vulnerable patients. </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B8D2E4"/>
        </a:solidFill>
        <a:effectLst/>
      </p:bgPr>
    </p:bg>
    <p:spTree>
      <p:nvGrpSpPr>
        <p:cNvPr id="1" name=""/>
        <p:cNvGrpSpPr/>
        <p:nvPr/>
      </p:nvGrpSpPr>
      <p:grpSpPr>
        <a:xfrm>
          <a:off x="0" y="0"/>
          <a:ext cx="0" cy="0"/>
          <a:chOff x="0" y="0"/>
          <a:chExt cx="0" cy="0"/>
        </a:xfrm>
      </p:grpSpPr>
      <p:sp>
        <p:nvSpPr>
          <p:cNvPr id="2" name="TextBox 2"/>
          <p:cNvSpPr txBox="1"/>
          <p:nvPr/>
        </p:nvSpPr>
        <p:spPr>
          <a:xfrm>
            <a:off x="5003287" y="439774"/>
            <a:ext cx="10778348" cy="1415976"/>
          </a:xfrm>
          <a:prstGeom prst="rect">
            <a:avLst/>
          </a:prstGeom>
        </p:spPr>
        <p:txBody>
          <a:bodyPr lIns="0" tIns="0" rIns="0" bIns="0" rtlCol="0" anchor="t">
            <a:spAutoFit/>
          </a:bodyPr>
          <a:lstStyle/>
          <a:p>
            <a:pPr marL="0" lvl="0" indent="0" algn="l">
              <a:lnSpc>
                <a:spcPts val="10445"/>
              </a:lnSpc>
            </a:pPr>
            <a:r>
              <a:rPr lang="en-US" sz="10880" b="1" spc="-1044">
                <a:solidFill>
                  <a:srgbClr val="156669"/>
                </a:solidFill>
                <a:latin typeface="Public Sans Bold"/>
                <a:ea typeface="Public Sans Bold"/>
                <a:cs typeface="Public Sans Bold"/>
                <a:sym typeface="Public Sans Bold"/>
              </a:rPr>
              <a:t>OBJECTIVES</a:t>
            </a:r>
          </a:p>
        </p:txBody>
      </p:sp>
      <p:sp>
        <p:nvSpPr>
          <p:cNvPr id="3" name="TextBox 3"/>
          <p:cNvSpPr txBox="1"/>
          <p:nvPr/>
        </p:nvSpPr>
        <p:spPr>
          <a:xfrm>
            <a:off x="912796" y="2857500"/>
            <a:ext cx="16972048" cy="3413370"/>
          </a:xfrm>
          <a:prstGeom prst="rect">
            <a:avLst/>
          </a:prstGeom>
        </p:spPr>
        <p:txBody>
          <a:bodyPr lIns="0" tIns="0" rIns="0" bIns="0" rtlCol="0" anchor="t">
            <a:spAutoFit/>
          </a:bodyPr>
          <a:lstStyle/>
          <a:p>
            <a:pPr marL="596175" lvl="1" indent="-298087" algn="l">
              <a:lnSpc>
                <a:spcPts val="4500"/>
              </a:lnSpc>
              <a:buFont typeface="Arial"/>
              <a:buChar char="•"/>
            </a:pPr>
            <a:r>
              <a:rPr lang="en-US" sz="2761" b="1" dirty="0">
                <a:solidFill>
                  <a:srgbClr val="156669"/>
                </a:solidFill>
                <a:latin typeface="Agrandir Bold"/>
                <a:ea typeface="Agrandir Bold"/>
                <a:cs typeface="Agrandir Bold"/>
                <a:sym typeface="Agrandir Bold"/>
              </a:rPr>
              <a:t>Continuous of monitoring of vital signs</a:t>
            </a:r>
            <a:endParaRPr lang="en-US" sz="2761" dirty="0">
              <a:solidFill>
                <a:srgbClr val="156669"/>
              </a:solidFill>
              <a:latin typeface="Agrandir"/>
              <a:ea typeface="Agrandir"/>
              <a:cs typeface="Agrandir"/>
              <a:sym typeface="Agrandir"/>
            </a:endParaRPr>
          </a:p>
          <a:p>
            <a:pPr marL="596175" lvl="1" indent="-298087" algn="l">
              <a:lnSpc>
                <a:spcPts val="4500"/>
              </a:lnSpc>
              <a:buFont typeface="Arial"/>
              <a:buChar char="•"/>
            </a:pPr>
            <a:r>
              <a:rPr lang="en-US" sz="2761" b="1" dirty="0">
                <a:solidFill>
                  <a:srgbClr val="156669"/>
                </a:solidFill>
                <a:latin typeface="Agrandir Bold"/>
                <a:ea typeface="Agrandir Bold"/>
                <a:cs typeface="Agrandir Bold"/>
                <a:sym typeface="Agrandir Bold"/>
              </a:rPr>
              <a:t>Emergency Alerts and Notifications</a:t>
            </a:r>
            <a:endParaRPr lang="en-US" sz="2761" dirty="0">
              <a:solidFill>
                <a:srgbClr val="156669"/>
              </a:solidFill>
              <a:latin typeface="Agrandir"/>
              <a:ea typeface="Agrandir"/>
              <a:cs typeface="Agrandir"/>
              <a:sym typeface="Agrandir"/>
            </a:endParaRPr>
          </a:p>
          <a:p>
            <a:pPr marL="596175" lvl="1" indent="-298087" algn="l">
              <a:lnSpc>
                <a:spcPts val="4500"/>
              </a:lnSpc>
              <a:buFont typeface="Arial"/>
              <a:buChar char="•"/>
            </a:pPr>
            <a:r>
              <a:rPr lang="en-US" sz="2761" b="1" dirty="0">
                <a:solidFill>
                  <a:srgbClr val="156669"/>
                </a:solidFill>
                <a:latin typeface="Agrandir Bold"/>
                <a:ea typeface="Agrandir Bold"/>
                <a:cs typeface="Agrandir Bold"/>
                <a:sym typeface="Agrandir Bold"/>
              </a:rPr>
              <a:t>Fall detection alert</a:t>
            </a:r>
          </a:p>
          <a:p>
            <a:pPr marL="596175" lvl="1" indent="-298087" algn="l">
              <a:lnSpc>
                <a:spcPts val="4500"/>
              </a:lnSpc>
              <a:buFont typeface="Arial"/>
              <a:buChar char="•"/>
            </a:pPr>
            <a:r>
              <a:rPr lang="en-US" sz="2761" b="1" dirty="0">
                <a:solidFill>
                  <a:srgbClr val="156669"/>
                </a:solidFill>
                <a:latin typeface="Agrandir Bold"/>
                <a:ea typeface="Agrandir Bold"/>
                <a:cs typeface="Agrandir Bold"/>
                <a:sym typeface="Agrandir Bold"/>
              </a:rPr>
              <a:t>Real-time Data accessibility</a:t>
            </a:r>
          </a:p>
          <a:p>
            <a:pPr marL="596175" lvl="1" indent="-298087" algn="l">
              <a:lnSpc>
                <a:spcPts val="4500"/>
              </a:lnSpc>
              <a:buFont typeface="Arial"/>
              <a:buChar char="•"/>
            </a:pPr>
            <a:r>
              <a:rPr lang="en-US" sz="2761" b="1" dirty="0">
                <a:solidFill>
                  <a:srgbClr val="156669"/>
                </a:solidFill>
                <a:latin typeface="Agrandir Bold"/>
                <a:ea typeface="Agrandir Bold"/>
                <a:cs typeface="Agrandir Bold"/>
                <a:sym typeface="Agrandir Bold"/>
              </a:rPr>
              <a:t>Audio Alert System</a:t>
            </a:r>
            <a:endParaRPr lang="en-US" sz="2761" dirty="0">
              <a:solidFill>
                <a:srgbClr val="156669"/>
              </a:solidFill>
              <a:latin typeface="Agrandir"/>
              <a:ea typeface="Agrandir"/>
              <a:cs typeface="Agrandir"/>
              <a:sym typeface="Agrandir"/>
            </a:endParaRPr>
          </a:p>
          <a:p>
            <a:pPr marL="596175" lvl="1" indent="-298087" algn="l">
              <a:lnSpc>
                <a:spcPts val="4500"/>
              </a:lnSpc>
              <a:buFont typeface="Arial"/>
              <a:buChar char="•"/>
            </a:pPr>
            <a:r>
              <a:rPr lang="en-US" sz="2761" b="1" dirty="0">
                <a:solidFill>
                  <a:srgbClr val="156669"/>
                </a:solidFill>
                <a:latin typeface="Agrandir Bold"/>
                <a:ea typeface="Agrandir Bold"/>
                <a:cs typeface="Agrandir Bold"/>
                <a:sym typeface="Agrandir Bold"/>
              </a:rPr>
              <a:t>User-Friendly interface</a:t>
            </a:r>
            <a:endParaRPr lang="en-US" sz="2761" dirty="0">
              <a:solidFill>
                <a:srgbClr val="156669"/>
              </a:solidFill>
              <a:latin typeface="Agrandir"/>
              <a:ea typeface="Agrandir"/>
              <a:cs typeface="Agrandir"/>
              <a:sym typeface="Agrandir"/>
            </a:endParaRPr>
          </a:p>
        </p:txBody>
      </p:sp>
      <p:sp>
        <p:nvSpPr>
          <p:cNvPr id="4" name="TextBox 4"/>
          <p:cNvSpPr txBox="1"/>
          <p:nvPr/>
        </p:nvSpPr>
        <p:spPr>
          <a:xfrm>
            <a:off x="2589149" y="7272620"/>
            <a:ext cx="13619341" cy="1763749"/>
          </a:xfrm>
          <a:prstGeom prst="rect">
            <a:avLst/>
          </a:prstGeom>
        </p:spPr>
        <p:txBody>
          <a:bodyPr lIns="0" tIns="0" rIns="0" bIns="0" rtlCol="0" anchor="t">
            <a:spAutoFit/>
          </a:bodyPr>
          <a:lstStyle/>
          <a:p>
            <a:pPr algn="l">
              <a:lnSpc>
                <a:spcPts val="4500"/>
              </a:lnSpc>
            </a:pPr>
            <a:r>
              <a:rPr lang="en-US" sz="2760" dirty="0">
                <a:solidFill>
                  <a:srgbClr val="156669"/>
                </a:solidFill>
                <a:latin typeface="Agrandir"/>
                <a:ea typeface="Agrandir"/>
                <a:cs typeface="Agrandir"/>
                <a:sym typeface="Agrandir"/>
              </a:rPr>
              <a:t>The project utilizes an Arduino-based system with multiple healthcare sensors for real-time data collection, processing, and emergency response, enhancing safety through fall detection and live location tracking.  </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BF6F1"/>
        </a:solidFill>
        <a:effectLst/>
      </p:bgPr>
    </p:bg>
    <p:spTree>
      <p:nvGrpSpPr>
        <p:cNvPr id="1" name=""/>
        <p:cNvGrpSpPr/>
        <p:nvPr/>
      </p:nvGrpSpPr>
      <p:grpSpPr>
        <a:xfrm>
          <a:off x="0" y="0"/>
          <a:ext cx="0" cy="0"/>
          <a:chOff x="0" y="0"/>
          <a:chExt cx="0" cy="0"/>
        </a:xfrm>
      </p:grpSpPr>
      <p:sp>
        <p:nvSpPr>
          <p:cNvPr id="2" name="TextBox 2"/>
          <p:cNvSpPr txBox="1"/>
          <p:nvPr/>
        </p:nvSpPr>
        <p:spPr>
          <a:xfrm>
            <a:off x="3398965" y="509574"/>
            <a:ext cx="11490071" cy="1243572"/>
          </a:xfrm>
          <a:prstGeom prst="rect">
            <a:avLst/>
          </a:prstGeom>
        </p:spPr>
        <p:txBody>
          <a:bodyPr lIns="0" tIns="0" rIns="0" bIns="0" rtlCol="0" anchor="t">
            <a:spAutoFit/>
          </a:bodyPr>
          <a:lstStyle/>
          <a:p>
            <a:pPr marL="0" lvl="0" indent="0" algn="ctr">
              <a:lnSpc>
                <a:spcPts val="9167"/>
              </a:lnSpc>
            </a:pPr>
            <a:r>
              <a:rPr lang="en-US" sz="9549" b="1" spc="-916">
                <a:solidFill>
                  <a:srgbClr val="056164"/>
                </a:solidFill>
                <a:latin typeface="Public Sans Bold"/>
                <a:ea typeface="Public Sans Bold"/>
                <a:cs typeface="Public Sans Bold"/>
                <a:sym typeface="Public Sans Bold"/>
              </a:rPr>
              <a:t>SOLUTION  OVERVIEW                   </a:t>
            </a:r>
          </a:p>
        </p:txBody>
      </p:sp>
      <p:grpSp>
        <p:nvGrpSpPr>
          <p:cNvPr id="3" name="Group 3"/>
          <p:cNvGrpSpPr/>
          <p:nvPr/>
        </p:nvGrpSpPr>
        <p:grpSpPr>
          <a:xfrm>
            <a:off x="797673" y="1924596"/>
            <a:ext cx="16692654" cy="7950120"/>
            <a:chOff x="0" y="0"/>
            <a:chExt cx="5447424" cy="2594415"/>
          </a:xfrm>
        </p:grpSpPr>
        <p:sp>
          <p:nvSpPr>
            <p:cNvPr id="4" name="Freeform 4"/>
            <p:cNvSpPr/>
            <p:nvPr/>
          </p:nvSpPr>
          <p:spPr>
            <a:xfrm>
              <a:off x="0" y="0"/>
              <a:ext cx="5447424" cy="2594415"/>
            </a:xfrm>
            <a:custGeom>
              <a:avLst/>
              <a:gdLst/>
              <a:ahLst/>
              <a:cxnLst/>
              <a:rect l="l" t="t" r="r" b="b"/>
              <a:pathLst>
                <a:path w="5447424" h="2594415">
                  <a:moveTo>
                    <a:pt x="6957" y="0"/>
                  </a:moveTo>
                  <a:lnTo>
                    <a:pt x="5440468" y="0"/>
                  </a:lnTo>
                  <a:cubicBezTo>
                    <a:pt x="5442313" y="0"/>
                    <a:pt x="5444082" y="733"/>
                    <a:pt x="5445387" y="2038"/>
                  </a:cubicBezTo>
                  <a:cubicBezTo>
                    <a:pt x="5446692" y="3342"/>
                    <a:pt x="5447424" y="5112"/>
                    <a:pt x="5447424" y="6957"/>
                  </a:cubicBezTo>
                  <a:lnTo>
                    <a:pt x="5447424" y="2587459"/>
                  </a:lnTo>
                  <a:cubicBezTo>
                    <a:pt x="5447424" y="2589304"/>
                    <a:pt x="5446692" y="2591073"/>
                    <a:pt x="5445387" y="2592378"/>
                  </a:cubicBezTo>
                  <a:cubicBezTo>
                    <a:pt x="5444082" y="2593683"/>
                    <a:pt x="5442313" y="2594415"/>
                    <a:pt x="5440468" y="2594415"/>
                  </a:cubicBezTo>
                  <a:lnTo>
                    <a:pt x="6957" y="2594415"/>
                  </a:lnTo>
                  <a:cubicBezTo>
                    <a:pt x="5112" y="2594415"/>
                    <a:pt x="3342" y="2593683"/>
                    <a:pt x="2038" y="2592378"/>
                  </a:cubicBezTo>
                  <a:cubicBezTo>
                    <a:pt x="733" y="2591073"/>
                    <a:pt x="0" y="2589304"/>
                    <a:pt x="0" y="2587459"/>
                  </a:cubicBezTo>
                  <a:lnTo>
                    <a:pt x="0" y="6957"/>
                  </a:lnTo>
                  <a:cubicBezTo>
                    <a:pt x="0" y="5112"/>
                    <a:pt x="733" y="3342"/>
                    <a:pt x="2038" y="2038"/>
                  </a:cubicBezTo>
                  <a:cubicBezTo>
                    <a:pt x="3342" y="733"/>
                    <a:pt x="5112" y="0"/>
                    <a:pt x="6957" y="0"/>
                  </a:cubicBezTo>
                  <a:close/>
                </a:path>
              </a:pathLst>
            </a:custGeom>
            <a:solidFill>
              <a:srgbClr val="B8D2E4"/>
            </a:solidFill>
            <a:ln cap="sq">
              <a:noFill/>
              <a:prstDash val="solid"/>
              <a:miter/>
            </a:ln>
          </p:spPr>
          <p:txBody>
            <a:bodyPr/>
            <a:lstStyle/>
            <a:p>
              <a:endParaRPr lang="en-US"/>
            </a:p>
          </p:txBody>
        </p:sp>
        <p:sp>
          <p:nvSpPr>
            <p:cNvPr id="5" name="TextBox 5"/>
            <p:cNvSpPr txBox="1"/>
            <p:nvPr/>
          </p:nvSpPr>
          <p:spPr>
            <a:xfrm>
              <a:off x="0" y="-38100"/>
              <a:ext cx="5447424" cy="2632515"/>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1028700" y="2090359"/>
            <a:ext cx="15550553" cy="1763749"/>
          </a:xfrm>
          <a:prstGeom prst="rect">
            <a:avLst/>
          </a:prstGeom>
        </p:spPr>
        <p:txBody>
          <a:bodyPr lIns="0" tIns="0" rIns="0" bIns="0" rtlCol="0" anchor="t">
            <a:spAutoFit/>
          </a:bodyPr>
          <a:lstStyle/>
          <a:p>
            <a:pPr algn="l">
              <a:lnSpc>
                <a:spcPts val="4500"/>
              </a:lnSpc>
            </a:pPr>
            <a:r>
              <a:rPr lang="en-US" sz="2760">
                <a:solidFill>
                  <a:srgbClr val="156669"/>
                </a:solidFill>
                <a:latin typeface="Agrandir"/>
                <a:ea typeface="Agrandir"/>
                <a:cs typeface="Agrandir"/>
                <a:sym typeface="Agrandir"/>
              </a:rPr>
              <a:t>The IoT-based Advanced Health Care Monitoring System offers real-time monitoring and emergency response for paralyzed patients, tracking vital health parameters via an Arduino-based microcontroller and displayed on an OLED screen and mobile application. </a:t>
            </a:r>
          </a:p>
        </p:txBody>
      </p:sp>
      <p:sp>
        <p:nvSpPr>
          <p:cNvPr id="7" name="TextBox 7"/>
          <p:cNvSpPr txBox="1"/>
          <p:nvPr/>
        </p:nvSpPr>
        <p:spPr>
          <a:xfrm>
            <a:off x="2093850" y="3960354"/>
            <a:ext cx="14737675" cy="6318432"/>
          </a:xfrm>
          <a:prstGeom prst="rect">
            <a:avLst/>
          </a:prstGeom>
        </p:spPr>
        <p:txBody>
          <a:bodyPr lIns="0" tIns="0" rIns="0" bIns="0" rtlCol="0" anchor="t">
            <a:spAutoFit/>
          </a:bodyPr>
          <a:lstStyle/>
          <a:p>
            <a:pPr algn="l">
              <a:lnSpc>
                <a:spcPts val="4164"/>
              </a:lnSpc>
            </a:pPr>
            <a:r>
              <a:rPr lang="en-US" sz="2554">
                <a:solidFill>
                  <a:srgbClr val="156669"/>
                </a:solidFill>
                <a:latin typeface="Agrandir"/>
                <a:ea typeface="Agrandir"/>
                <a:cs typeface="Agrandir"/>
                <a:sym typeface="Agrandir"/>
              </a:rPr>
              <a:t> 1. Real-Time Data Monitoring and Alerts</a:t>
            </a:r>
          </a:p>
          <a:p>
            <a:pPr marL="551585" lvl="1" indent="-275792" algn="l">
              <a:lnSpc>
                <a:spcPts val="4164"/>
              </a:lnSpc>
              <a:buFont typeface="Arial"/>
              <a:buChar char="•"/>
            </a:pPr>
            <a:r>
              <a:rPr lang="en-US" sz="2554">
                <a:solidFill>
                  <a:srgbClr val="156669"/>
                </a:solidFill>
                <a:latin typeface="Agrandir"/>
                <a:ea typeface="Agrandir"/>
                <a:cs typeface="Agrandir"/>
                <a:sym typeface="Agrandir"/>
              </a:rPr>
              <a:t>continuous tracking of patient health metrices with immediate notifications</a:t>
            </a:r>
          </a:p>
          <a:p>
            <a:pPr marL="551585" lvl="1" indent="-275792" algn="l">
              <a:lnSpc>
                <a:spcPts val="4164"/>
              </a:lnSpc>
              <a:buFont typeface="Arial"/>
              <a:buChar char="•"/>
            </a:pPr>
            <a:r>
              <a:rPr lang="en-US" sz="2554">
                <a:solidFill>
                  <a:srgbClr val="156669"/>
                </a:solidFill>
                <a:latin typeface="Agrandir"/>
                <a:ea typeface="Agrandir"/>
                <a:cs typeface="Agrandir"/>
                <a:sym typeface="Agrandir"/>
              </a:rPr>
              <a:t>SMS alerts with GPS location sent to guardians and medical teams</a:t>
            </a:r>
          </a:p>
          <a:p>
            <a:pPr algn="l">
              <a:lnSpc>
                <a:spcPts val="4164"/>
              </a:lnSpc>
            </a:pPr>
            <a:r>
              <a:rPr lang="en-US" sz="2554">
                <a:solidFill>
                  <a:srgbClr val="156669"/>
                </a:solidFill>
                <a:latin typeface="Agrandir"/>
                <a:ea typeface="Agrandir"/>
                <a:cs typeface="Agrandir"/>
                <a:sym typeface="Agrandir"/>
              </a:rPr>
              <a:t>2.</a:t>
            </a:r>
            <a:r>
              <a:rPr lang="en-US" sz="2554" b="1">
                <a:solidFill>
                  <a:srgbClr val="156669"/>
                </a:solidFill>
                <a:latin typeface="Agrandir Bold"/>
                <a:ea typeface="Agrandir Bold"/>
                <a:cs typeface="Agrandir Bold"/>
                <a:sym typeface="Agrandir Bold"/>
              </a:rPr>
              <a:t> </a:t>
            </a:r>
            <a:r>
              <a:rPr lang="en-US" sz="2554">
                <a:solidFill>
                  <a:srgbClr val="156669"/>
                </a:solidFill>
                <a:latin typeface="Agrandir"/>
                <a:ea typeface="Agrandir"/>
                <a:cs typeface="Agrandir"/>
                <a:sym typeface="Agrandir"/>
              </a:rPr>
              <a:t>Fall Detection System</a:t>
            </a:r>
          </a:p>
          <a:p>
            <a:pPr marL="551585" lvl="1" indent="-275792" algn="l">
              <a:lnSpc>
                <a:spcPts val="4164"/>
              </a:lnSpc>
              <a:buFont typeface="Arial"/>
              <a:buChar char="•"/>
            </a:pPr>
            <a:r>
              <a:rPr lang="en-US" sz="2554">
                <a:solidFill>
                  <a:srgbClr val="156669"/>
                </a:solidFill>
                <a:latin typeface="Agrandir"/>
                <a:ea typeface="Agrandir"/>
                <a:cs typeface="Agrandir"/>
                <a:sym typeface="Agrandir"/>
              </a:rPr>
              <a:t>incorporates a fall detection sensor to identify and alert incase there is a fall</a:t>
            </a:r>
          </a:p>
          <a:p>
            <a:pPr algn="l">
              <a:lnSpc>
                <a:spcPts val="4164"/>
              </a:lnSpc>
            </a:pPr>
            <a:r>
              <a:rPr lang="en-US" sz="2554">
                <a:solidFill>
                  <a:srgbClr val="156669"/>
                </a:solidFill>
                <a:latin typeface="Agrandir"/>
                <a:ea typeface="Agrandir"/>
                <a:cs typeface="Agrandir"/>
                <a:sym typeface="Agrandir"/>
              </a:rPr>
              <a:t>3.</a:t>
            </a:r>
            <a:r>
              <a:rPr lang="en-US" sz="2554" b="1">
                <a:solidFill>
                  <a:srgbClr val="156669"/>
                </a:solidFill>
                <a:latin typeface="Agrandir Bold"/>
                <a:ea typeface="Agrandir Bold"/>
                <a:cs typeface="Agrandir Bold"/>
                <a:sym typeface="Agrandir Bold"/>
              </a:rPr>
              <a:t> </a:t>
            </a:r>
            <a:r>
              <a:rPr lang="en-US" sz="2554">
                <a:solidFill>
                  <a:srgbClr val="156669"/>
                </a:solidFill>
                <a:latin typeface="Agrandir"/>
                <a:ea typeface="Agrandir"/>
                <a:cs typeface="Agrandir"/>
                <a:sym typeface="Agrandir"/>
              </a:rPr>
              <a:t>Integrated Voice Alert System</a:t>
            </a:r>
          </a:p>
          <a:p>
            <a:pPr marL="551585" lvl="1" indent="-275792" algn="l">
              <a:lnSpc>
                <a:spcPts val="4164"/>
              </a:lnSpc>
              <a:buFont typeface="Arial"/>
              <a:buChar char="•"/>
            </a:pPr>
            <a:r>
              <a:rPr lang="en-US" sz="2554">
                <a:solidFill>
                  <a:srgbClr val="156669"/>
                </a:solidFill>
                <a:latin typeface="Agrandir"/>
                <a:ea typeface="Agrandir"/>
                <a:cs typeface="Agrandir"/>
                <a:sym typeface="Agrandir"/>
              </a:rPr>
              <a:t>Includes an audio notification system for local alerts providing a direct and immediate signal</a:t>
            </a:r>
          </a:p>
          <a:p>
            <a:pPr algn="l">
              <a:lnSpc>
                <a:spcPts val="4164"/>
              </a:lnSpc>
            </a:pPr>
            <a:r>
              <a:rPr lang="en-US" sz="2554">
                <a:solidFill>
                  <a:srgbClr val="156669"/>
                </a:solidFill>
                <a:latin typeface="Agrandir"/>
                <a:ea typeface="Agrandir"/>
                <a:cs typeface="Agrandir"/>
                <a:sym typeface="Agrandir"/>
              </a:rPr>
              <a:t>4.</a:t>
            </a:r>
            <a:r>
              <a:rPr lang="en-US" sz="2554" b="1">
                <a:solidFill>
                  <a:srgbClr val="156669"/>
                </a:solidFill>
                <a:latin typeface="Agrandir Bold"/>
                <a:ea typeface="Agrandir Bold"/>
                <a:cs typeface="Agrandir Bold"/>
                <a:sym typeface="Agrandir Bold"/>
              </a:rPr>
              <a:t> </a:t>
            </a:r>
            <a:r>
              <a:rPr lang="en-US" sz="2554">
                <a:solidFill>
                  <a:srgbClr val="156669"/>
                </a:solidFill>
                <a:latin typeface="Agrandir"/>
                <a:ea typeface="Agrandir"/>
                <a:cs typeface="Agrandir"/>
                <a:sym typeface="Agrandir"/>
              </a:rPr>
              <a:t>Mobile App Integration</a:t>
            </a:r>
          </a:p>
          <a:p>
            <a:pPr marL="551585" lvl="1" indent="-275792" algn="l">
              <a:lnSpc>
                <a:spcPts val="4164"/>
              </a:lnSpc>
              <a:buFont typeface="Arial"/>
              <a:buChar char="•"/>
            </a:pPr>
            <a:r>
              <a:rPr lang="en-US" sz="2554">
                <a:solidFill>
                  <a:srgbClr val="156669"/>
                </a:solidFill>
                <a:latin typeface="Agrandir"/>
                <a:ea typeface="Agrandir"/>
                <a:cs typeface="Agrandir"/>
                <a:sym typeface="Agrandir"/>
              </a:rPr>
              <a:t>Allows remote access to real-time health data through a user-friendly mobile application</a:t>
            </a:r>
          </a:p>
          <a:p>
            <a:pPr algn="l">
              <a:lnSpc>
                <a:spcPts val="4164"/>
              </a:lnSpc>
            </a:pPr>
            <a:r>
              <a:rPr lang="en-US" sz="2554">
                <a:solidFill>
                  <a:srgbClr val="156669"/>
                </a:solidFill>
                <a:latin typeface="Agrandir"/>
                <a:ea typeface="Agrandir"/>
                <a:cs typeface="Agrandir"/>
                <a:sym typeface="Agrandir"/>
              </a:rPr>
              <a:t>5. Versatile Hardware Modules</a:t>
            </a:r>
          </a:p>
          <a:p>
            <a:pPr marL="551585" lvl="1" indent="-275792" algn="l">
              <a:lnSpc>
                <a:spcPts val="4164"/>
              </a:lnSpc>
              <a:buFont typeface="Arial"/>
              <a:buChar char="•"/>
            </a:pPr>
            <a:r>
              <a:rPr lang="en-US" sz="2554">
                <a:solidFill>
                  <a:srgbClr val="156669"/>
                </a:solidFill>
                <a:latin typeface="Agrandir"/>
                <a:ea typeface="Agrandir"/>
                <a:cs typeface="Agrandir"/>
                <a:sym typeface="Agrandir"/>
              </a:rPr>
              <a:t>Uses GPS for live location tracking and GSM modules for SMS alerts </a:t>
            </a:r>
          </a:p>
          <a:p>
            <a:pPr algn="l">
              <a:lnSpc>
                <a:spcPts val="4164"/>
              </a:lnSpc>
            </a:pPr>
            <a:r>
              <a:rPr lang="en-US" sz="2554">
                <a:solidFill>
                  <a:srgbClr val="156669"/>
                </a:solidFill>
                <a:latin typeface="Agrandir"/>
                <a:ea typeface="Agrandir"/>
                <a:cs typeface="Agrandir"/>
                <a:sym typeface="Agrandir"/>
              </a:rPr>
              <a:t> </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BF6F1"/>
        </a:solidFill>
        <a:effectLst/>
      </p:bgPr>
    </p:bg>
    <p:spTree>
      <p:nvGrpSpPr>
        <p:cNvPr id="1" name=""/>
        <p:cNvGrpSpPr/>
        <p:nvPr/>
      </p:nvGrpSpPr>
      <p:grpSpPr>
        <a:xfrm>
          <a:off x="0" y="0"/>
          <a:ext cx="0" cy="0"/>
          <a:chOff x="0" y="0"/>
          <a:chExt cx="0" cy="0"/>
        </a:xfrm>
      </p:grpSpPr>
      <p:grpSp>
        <p:nvGrpSpPr>
          <p:cNvPr id="2" name="Group 2"/>
          <p:cNvGrpSpPr/>
          <p:nvPr/>
        </p:nvGrpSpPr>
        <p:grpSpPr>
          <a:xfrm>
            <a:off x="396464" y="2028166"/>
            <a:ext cx="17601627" cy="8012344"/>
            <a:chOff x="0" y="0"/>
            <a:chExt cx="5744056" cy="2614722"/>
          </a:xfrm>
        </p:grpSpPr>
        <p:sp>
          <p:nvSpPr>
            <p:cNvPr id="3" name="Freeform 3"/>
            <p:cNvSpPr/>
            <p:nvPr/>
          </p:nvSpPr>
          <p:spPr>
            <a:xfrm>
              <a:off x="0" y="0"/>
              <a:ext cx="5744056" cy="2614722"/>
            </a:xfrm>
            <a:custGeom>
              <a:avLst/>
              <a:gdLst/>
              <a:ahLst/>
              <a:cxnLst/>
              <a:rect l="l" t="t" r="r" b="b"/>
              <a:pathLst>
                <a:path w="5744056" h="2614722">
                  <a:moveTo>
                    <a:pt x="6598" y="0"/>
                  </a:moveTo>
                  <a:lnTo>
                    <a:pt x="5737458" y="0"/>
                  </a:lnTo>
                  <a:cubicBezTo>
                    <a:pt x="5739208" y="0"/>
                    <a:pt x="5740886" y="695"/>
                    <a:pt x="5742123" y="1932"/>
                  </a:cubicBezTo>
                  <a:cubicBezTo>
                    <a:pt x="5743361" y="3170"/>
                    <a:pt x="5744056" y="4848"/>
                    <a:pt x="5744056" y="6598"/>
                  </a:cubicBezTo>
                  <a:lnTo>
                    <a:pt x="5744056" y="2608124"/>
                  </a:lnTo>
                  <a:cubicBezTo>
                    <a:pt x="5744056" y="2611768"/>
                    <a:pt x="5741102" y="2614722"/>
                    <a:pt x="5737458" y="2614722"/>
                  </a:cubicBezTo>
                  <a:lnTo>
                    <a:pt x="6598" y="2614722"/>
                  </a:lnTo>
                  <a:cubicBezTo>
                    <a:pt x="2954" y="2614722"/>
                    <a:pt x="0" y="2611768"/>
                    <a:pt x="0" y="2608124"/>
                  </a:cubicBezTo>
                  <a:lnTo>
                    <a:pt x="0" y="6598"/>
                  </a:lnTo>
                  <a:cubicBezTo>
                    <a:pt x="0" y="2954"/>
                    <a:pt x="2954" y="0"/>
                    <a:pt x="6598" y="0"/>
                  </a:cubicBezTo>
                  <a:close/>
                </a:path>
              </a:pathLst>
            </a:custGeom>
            <a:solidFill>
              <a:srgbClr val="B8D2E4"/>
            </a:solidFill>
            <a:ln cap="sq">
              <a:noFill/>
              <a:prstDash val="solid"/>
              <a:miter/>
            </a:ln>
          </p:spPr>
          <p:txBody>
            <a:bodyPr/>
            <a:lstStyle/>
            <a:p>
              <a:endParaRPr lang="en-US"/>
            </a:p>
          </p:txBody>
        </p:sp>
        <p:sp>
          <p:nvSpPr>
            <p:cNvPr id="4" name="TextBox 4"/>
            <p:cNvSpPr txBox="1"/>
            <p:nvPr/>
          </p:nvSpPr>
          <p:spPr>
            <a:xfrm>
              <a:off x="0" y="-38100"/>
              <a:ext cx="5744056" cy="2652822"/>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2312178" y="2171041"/>
            <a:ext cx="8216147" cy="799673"/>
          </a:xfrm>
          <a:prstGeom prst="rect">
            <a:avLst/>
          </a:prstGeom>
        </p:spPr>
        <p:txBody>
          <a:bodyPr lIns="0" tIns="0" rIns="0" bIns="0" rtlCol="0" anchor="t">
            <a:spAutoFit/>
          </a:bodyPr>
          <a:lstStyle/>
          <a:p>
            <a:pPr marL="0" lvl="0" indent="0" algn="ctr">
              <a:lnSpc>
                <a:spcPts val="5986"/>
              </a:lnSpc>
              <a:spcBef>
                <a:spcPct val="0"/>
              </a:spcBef>
            </a:pPr>
            <a:r>
              <a:rPr lang="en-US" sz="6235" spc="-598">
                <a:solidFill>
                  <a:srgbClr val="156669"/>
                </a:solidFill>
                <a:latin typeface="Public Sans"/>
                <a:ea typeface="Public Sans"/>
                <a:cs typeface="Public Sans"/>
                <a:sym typeface="Public Sans"/>
              </a:rPr>
              <a:t>Scope</a:t>
            </a:r>
          </a:p>
        </p:txBody>
      </p:sp>
      <p:sp>
        <p:nvSpPr>
          <p:cNvPr id="6" name="TextBox 6"/>
          <p:cNvSpPr txBox="1"/>
          <p:nvPr/>
        </p:nvSpPr>
        <p:spPr>
          <a:xfrm>
            <a:off x="1028700" y="727721"/>
            <a:ext cx="17875474" cy="2146108"/>
          </a:xfrm>
          <a:prstGeom prst="rect">
            <a:avLst/>
          </a:prstGeom>
        </p:spPr>
        <p:txBody>
          <a:bodyPr lIns="0" tIns="0" rIns="0" bIns="0" rtlCol="0" anchor="t">
            <a:spAutoFit/>
          </a:bodyPr>
          <a:lstStyle/>
          <a:p>
            <a:pPr algn="l">
              <a:lnSpc>
                <a:spcPts val="8002"/>
              </a:lnSpc>
            </a:pPr>
            <a:r>
              <a:rPr lang="en-US" sz="8335" b="1" spc="-800">
                <a:solidFill>
                  <a:srgbClr val="156669"/>
                </a:solidFill>
                <a:latin typeface="Public Sans Bold"/>
                <a:ea typeface="Public Sans Bold"/>
                <a:cs typeface="Public Sans Bold"/>
                <a:sym typeface="Public Sans Bold"/>
              </a:rPr>
              <a:t>PROJECT  SCOPE  AND  LIMITATIONS</a:t>
            </a:r>
          </a:p>
          <a:p>
            <a:pPr marL="0" lvl="0" indent="0" algn="l">
              <a:lnSpc>
                <a:spcPts val="8385"/>
              </a:lnSpc>
            </a:pPr>
            <a:r>
              <a:rPr lang="en-US" sz="8735" b="1" spc="-838">
                <a:solidFill>
                  <a:srgbClr val="156669"/>
                </a:solidFill>
                <a:latin typeface="Public Sans Bold"/>
                <a:ea typeface="Public Sans Bold"/>
                <a:cs typeface="Public Sans Bold"/>
                <a:sym typeface="Public Sans Bold"/>
              </a:rPr>
              <a:t>                                                                                     </a:t>
            </a:r>
          </a:p>
        </p:txBody>
      </p:sp>
      <p:sp>
        <p:nvSpPr>
          <p:cNvPr id="7" name="TextBox 7"/>
          <p:cNvSpPr txBox="1"/>
          <p:nvPr/>
        </p:nvSpPr>
        <p:spPr>
          <a:xfrm>
            <a:off x="1028700" y="3071804"/>
            <a:ext cx="16969390" cy="1801700"/>
          </a:xfrm>
          <a:prstGeom prst="rect">
            <a:avLst/>
          </a:prstGeom>
        </p:spPr>
        <p:txBody>
          <a:bodyPr lIns="0" tIns="0" rIns="0" bIns="0" rtlCol="0" anchor="t">
            <a:spAutoFit/>
          </a:bodyPr>
          <a:lstStyle/>
          <a:p>
            <a:pPr algn="l">
              <a:lnSpc>
                <a:spcPts val="4638"/>
              </a:lnSpc>
            </a:pPr>
            <a:r>
              <a:rPr lang="en-US" sz="2845" b="1">
                <a:solidFill>
                  <a:srgbClr val="156669"/>
                </a:solidFill>
                <a:latin typeface="Agrandir Medium"/>
                <a:ea typeface="Agrandir Medium"/>
                <a:cs typeface="Agrandir Medium"/>
                <a:sym typeface="Agrandir Medium"/>
              </a:rPr>
              <a:t>The Advanced Health Care Monitoring System is designed to provide a reliable and efficient solution for continuous health monitoring and emergency management for paralyzed patients.</a:t>
            </a:r>
          </a:p>
          <a:p>
            <a:pPr algn="l">
              <a:lnSpc>
                <a:spcPts val="4638"/>
              </a:lnSpc>
            </a:pPr>
            <a:endParaRPr lang="en-US" sz="2845" b="1">
              <a:solidFill>
                <a:srgbClr val="156669"/>
              </a:solidFill>
              <a:latin typeface="Agrandir Medium"/>
              <a:ea typeface="Agrandir Medium"/>
              <a:cs typeface="Agrandir Medium"/>
              <a:sym typeface="Agrandir Medium"/>
            </a:endParaRPr>
          </a:p>
        </p:txBody>
      </p:sp>
      <p:sp>
        <p:nvSpPr>
          <p:cNvPr id="8" name="TextBox 8"/>
          <p:cNvSpPr txBox="1"/>
          <p:nvPr/>
        </p:nvSpPr>
        <p:spPr>
          <a:xfrm>
            <a:off x="1524000" y="4629781"/>
            <a:ext cx="13727886" cy="5579748"/>
          </a:xfrm>
          <a:prstGeom prst="rect">
            <a:avLst/>
          </a:prstGeom>
        </p:spPr>
        <p:txBody>
          <a:bodyPr lIns="0" tIns="0" rIns="0" bIns="0" rtlCol="0" anchor="t">
            <a:spAutoFit/>
          </a:bodyPr>
          <a:lstStyle/>
          <a:p>
            <a:pPr algn="l">
              <a:lnSpc>
                <a:spcPts val="4366"/>
              </a:lnSpc>
            </a:pPr>
            <a:r>
              <a:rPr lang="en-US" sz="2678" dirty="0">
                <a:solidFill>
                  <a:srgbClr val="156669"/>
                </a:solidFill>
                <a:latin typeface="Agrandir"/>
                <a:ea typeface="Agrandir"/>
                <a:cs typeface="Agrandir"/>
                <a:sym typeface="Agrandir"/>
              </a:rPr>
              <a:t>1. Features and Coverage</a:t>
            </a:r>
          </a:p>
          <a:p>
            <a:pPr marL="578368" lvl="1" indent="-289184" algn="l">
              <a:lnSpc>
                <a:spcPts val="4366"/>
              </a:lnSpc>
              <a:buFont typeface="Arial"/>
              <a:buChar char="•"/>
            </a:pPr>
            <a:r>
              <a:rPr lang="en-US" sz="2678" dirty="0">
                <a:solidFill>
                  <a:srgbClr val="156669"/>
                </a:solidFill>
                <a:latin typeface="Agrandir"/>
                <a:ea typeface="Agrandir"/>
                <a:cs typeface="Agrandir"/>
                <a:sym typeface="Agrandir"/>
              </a:rPr>
              <a:t>continuous real-time monitoring of vital signs</a:t>
            </a:r>
          </a:p>
          <a:p>
            <a:pPr marL="578368" lvl="1" indent="-289184" algn="l">
              <a:lnSpc>
                <a:spcPts val="4366"/>
              </a:lnSpc>
              <a:buFont typeface="Arial"/>
              <a:buChar char="•"/>
            </a:pPr>
            <a:r>
              <a:rPr lang="en-US" sz="2678" dirty="0">
                <a:solidFill>
                  <a:srgbClr val="156669"/>
                </a:solidFill>
                <a:latin typeface="Agrandir"/>
                <a:ea typeface="Agrandir"/>
                <a:cs typeface="Agrandir"/>
                <a:sym typeface="Agrandir"/>
              </a:rPr>
              <a:t>integration with an OLED display</a:t>
            </a:r>
          </a:p>
          <a:p>
            <a:pPr marL="578368" lvl="1" indent="-289184" algn="l">
              <a:lnSpc>
                <a:spcPts val="4366"/>
              </a:lnSpc>
              <a:buFont typeface="Arial"/>
              <a:buChar char="•"/>
            </a:pPr>
            <a:r>
              <a:rPr lang="en-US" sz="2678" dirty="0">
                <a:solidFill>
                  <a:srgbClr val="156669"/>
                </a:solidFill>
                <a:latin typeface="Agrandir"/>
                <a:ea typeface="Agrandir"/>
                <a:cs typeface="Agrandir"/>
                <a:sym typeface="Agrandir"/>
              </a:rPr>
              <a:t>remote data access via a mobile app</a:t>
            </a:r>
          </a:p>
          <a:p>
            <a:pPr marL="578368" lvl="1" indent="-289184" algn="l">
              <a:lnSpc>
                <a:spcPts val="4366"/>
              </a:lnSpc>
              <a:buFont typeface="Arial"/>
              <a:buChar char="•"/>
            </a:pPr>
            <a:r>
              <a:rPr lang="en-US" sz="2678" dirty="0">
                <a:solidFill>
                  <a:srgbClr val="156669"/>
                </a:solidFill>
                <a:latin typeface="Agrandir"/>
                <a:ea typeface="Agrandir"/>
                <a:cs typeface="Agrandir"/>
                <a:sym typeface="Agrandir"/>
              </a:rPr>
              <a:t>automatic SMS alerts and live GPS location</a:t>
            </a:r>
          </a:p>
          <a:p>
            <a:pPr marL="578368" lvl="1" indent="-289184" algn="l">
              <a:lnSpc>
                <a:spcPts val="4366"/>
              </a:lnSpc>
              <a:buFont typeface="Arial"/>
              <a:buChar char="•"/>
            </a:pPr>
            <a:r>
              <a:rPr lang="en-US" sz="2678" dirty="0">
                <a:solidFill>
                  <a:srgbClr val="156669"/>
                </a:solidFill>
                <a:latin typeface="Agrandir"/>
                <a:ea typeface="Agrandir"/>
                <a:cs typeface="Agrandir"/>
                <a:sym typeface="Agrandir"/>
              </a:rPr>
              <a:t>fall detection with alerts to guardians</a:t>
            </a:r>
          </a:p>
          <a:p>
            <a:pPr marL="578368" lvl="1" indent="-289184" algn="l">
              <a:lnSpc>
                <a:spcPts val="4366"/>
              </a:lnSpc>
              <a:buFont typeface="Arial"/>
              <a:buChar char="•"/>
            </a:pPr>
            <a:r>
              <a:rPr lang="en-US" sz="2678" dirty="0">
                <a:solidFill>
                  <a:srgbClr val="156669"/>
                </a:solidFill>
                <a:latin typeface="Agrandir"/>
                <a:ea typeface="Agrandir"/>
                <a:cs typeface="Agrandir"/>
                <a:sym typeface="Agrandir"/>
              </a:rPr>
              <a:t>audio notifications for immediate alerts</a:t>
            </a:r>
          </a:p>
          <a:p>
            <a:pPr algn="l">
              <a:lnSpc>
                <a:spcPts val="4366"/>
              </a:lnSpc>
            </a:pPr>
            <a:r>
              <a:rPr lang="en-US" sz="2678" dirty="0">
                <a:solidFill>
                  <a:srgbClr val="156669"/>
                </a:solidFill>
                <a:latin typeface="Agrandir"/>
                <a:ea typeface="Agrandir"/>
                <a:cs typeface="Agrandir"/>
                <a:sym typeface="Agrandir"/>
              </a:rPr>
              <a:t>2. User Interaction</a:t>
            </a:r>
          </a:p>
          <a:p>
            <a:pPr algn="l">
              <a:lnSpc>
                <a:spcPts val="4366"/>
              </a:lnSpc>
            </a:pPr>
            <a:r>
              <a:rPr lang="en-US" sz="2678" dirty="0">
                <a:solidFill>
                  <a:srgbClr val="156669"/>
                </a:solidFill>
                <a:latin typeface="Agrandir"/>
                <a:ea typeface="Agrandir"/>
                <a:cs typeface="Agrandir"/>
                <a:sym typeface="Agrandir"/>
              </a:rPr>
              <a:t>3. Future Scalability</a:t>
            </a:r>
          </a:p>
          <a:p>
            <a:pPr algn="l">
              <a:lnSpc>
                <a:spcPts val="4366"/>
              </a:lnSpc>
            </a:pPr>
            <a:endParaRPr lang="en-US" sz="2678" dirty="0">
              <a:solidFill>
                <a:srgbClr val="156669"/>
              </a:solidFill>
              <a:latin typeface="Agrandir"/>
              <a:ea typeface="Agrandir"/>
              <a:cs typeface="Agrandir"/>
              <a:sym typeface="Agrandir"/>
            </a:endParaRPr>
          </a:p>
        </p:txBody>
      </p:sp>
      <p:sp>
        <p:nvSpPr>
          <p:cNvPr id="9" name="Freeform 9"/>
          <p:cNvSpPr/>
          <p:nvPr/>
        </p:nvSpPr>
        <p:spPr>
          <a:xfrm>
            <a:off x="11640992" y="4873504"/>
            <a:ext cx="5618308" cy="4688734"/>
          </a:xfrm>
          <a:custGeom>
            <a:avLst/>
            <a:gdLst/>
            <a:ahLst/>
            <a:cxnLst/>
            <a:rect l="l" t="t" r="r" b="b"/>
            <a:pathLst>
              <a:path w="5618308" h="4688734">
                <a:moveTo>
                  <a:pt x="0" y="0"/>
                </a:moveTo>
                <a:lnTo>
                  <a:pt x="5618308" y="0"/>
                </a:lnTo>
                <a:lnTo>
                  <a:pt x="5618308" y="4688733"/>
                </a:lnTo>
                <a:lnTo>
                  <a:pt x="0" y="4688733"/>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txBody>
          <a:bodyPr/>
          <a:lstStyle/>
          <a:p>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BF6F1"/>
        </a:solidFill>
        <a:effectLst/>
      </p:bgPr>
    </p:bg>
    <p:spTree>
      <p:nvGrpSpPr>
        <p:cNvPr id="1" name=""/>
        <p:cNvGrpSpPr/>
        <p:nvPr/>
      </p:nvGrpSpPr>
      <p:grpSpPr>
        <a:xfrm>
          <a:off x="0" y="0"/>
          <a:ext cx="0" cy="0"/>
          <a:chOff x="0" y="0"/>
          <a:chExt cx="0" cy="0"/>
        </a:xfrm>
      </p:grpSpPr>
      <p:grpSp>
        <p:nvGrpSpPr>
          <p:cNvPr id="2" name="Group 2"/>
          <p:cNvGrpSpPr/>
          <p:nvPr/>
        </p:nvGrpSpPr>
        <p:grpSpPr>
          <a:xfrm>
            <a:off x="552618" y="548389"/>
            <a:ext cx="17178672" cy="5256671"/>
            <a:chOff x="0" y="0"/>
            <a:chExt cx="5606030" cy="1715444"/>
          </a:xfrm>
        </p:grpSpPr>
        <p:sp>
          <p:nvSpPr>
            <p:cNvPr id="3" name="Freeform 3"/>
            <p:cNvSpPr/>
            <p:nvPr/>
          </p:nvSpPr>
          <p:spPr>
            <a:xfrm>
              <a:off x="0" y="0"/>
              <a:ext cx="5606030" cy="1715445"/>
            </a:xfrm>
            <a:custGeom>
              <a:avLst/>
              <a:gdLst/>
              <a:ahLst/>
              <a:cxnLst/>
              <a:rect l="l" t="t" r="r" b="b"/>
              <a:pathLst>
                <a:path w="5606030" h="1715445">
                  <a:moveTo>
                    <a:pt x="6760" y="0"/>
                  </a:moveTo>
                  <a:lnTo>
                    <a:pt x="5599270" y="0"/>
                  </a:lnTo>
                  <a:cubicBezTo>
                    <a:pt x="5601063" y="0"/>
                    <a:pt x="5602782" y="712"/>
                    <a:pt x="5604050" y="1980"/>
                  </a:cubicBezTo>
                  <a:cubicBezTo>
                    <a:pt x="5605318" y="3248"/>
                    <a:pt x="5606030" y="4967"/>
                    <a:pt x="5606030" y="6760"/>
                  </a:cubicBezTo>
                  <a:lnTo>
                    <a:pt x="5606030" y="1708684"/>
                  </a:lnTo>
                  <a:cubicBezTo>
                    <a:pt x="5606030" y="1710477"/>
                    <a:pt x="5605318" y="1712197"/>
                    <a:pt x="5604050" y="1713465"/>
                  </a:cubicBezTo>
                  <a:cubicBezTo>
                    <a:pt x="5602782" y="1714732"/>
                    <a:pt x="5601063" y="1715445"/>
                    <a:pt x="5599270" y="1715445"/>
                  </a:cubicBezTo>
                  <a:lnTo>
                    <a:pt x="6760" y="1715445"/>
                  </a:lnTo>
                  <a:cubicBezTo>
                    <a:pt x="4967" y="1715445"/>
                    <a:pt x="3248" y="1714732"/>
                    <a:pt x="1980" y="1713465"/>
                  </a:cubicBezTo>
                  <a:cubicBezTo>
                    <a:pt x="712" y="1712197"/>
                    <a:pt x="0" y="1710477"/>
                    <a:pt x="0" y="1708684"/>
                  </a:cubicBezTo>
                  <a:lnTo>
                    <a:pt x="0" y="6760"/>
                  </a:lnTo>
                  <a:cubicBezTo>
                    <a:pt x="0" y="4967"/>
                    <a:pt x="712" y="3248"/>
                    <a:pt x="1980" y="1980"/>
                  </a:cubicBezTo>
                  <a:cubicBezTo>
                    <a:pt x="3248" y="712"/>
                    <a:pt x="4967" y="0"/>
                    <a:pt x="6760" y="0"/>
                  </a:cubicBezTo>
                  <a:close/>
                </a:path>
              </a:pathLst>
            </a:custGeom>
            <a:solidFill>
              <a:srgbClr val="B8D2E4"/>
            </a:solidFill>
            <a:ln cap="sq">
              <a:noFill/>
              <a:prstDash val="solid"/>
              <a:miter/>
            </a:ln>
          </p:spPr>
          <p:txBody>
            <a:bodyPr/>
            <a:lstStyle/>
            <a:p>
              <a:endParaRPr lang="en-US"/>
            </a:p>
          </p:txBody>
        </p:sp>
        <p:sp>
          <p:nvSpPr>
            <p:cNvPr id="4" name="TextBox 4"/>
            <p:cNvSpPr txBox="1"/>
            <p:nvPr/>
          </p:nvSpPr>
          <p:spPr>
            <a:xfrm>
              <a:off x="0" y="-38100"/>
              <a:ext cx="5606030" cy="1753544"/>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463092" y="662689"/>
            <a:ext cx="7676388" cy="709265"/>
          </a:xfrm>
          <a:prstGeom prst="rect">
            <a:avLst/>
          </a:prstGeom>
        </p:spPr>
        <p:txBody>
          <a:bodyPr lIns="0" tIns="0" rIns="0" bIns="0" rtlCol="0" anchor="t">
            <a:spAutoFit/>
          </a:bodyPr>
          <a:lstStyle/>
          <a:p>
            <a:pPr marL="0" lvl="0" indent="0" algn="ctr">
              <a:lnSpc>
                <a:spcPts val="5239"/>
              </a:lnSpc>
              <a:spcBef>
                <a:spcPct val="0"/>
              </a:spcBef>
            </a:pPr>
            <a:r>
              <a:rPr lang="en-US" sz="5457" spc="-523">
                <a:solidFill>
                  <a:srgbClr val="156669"/>
                </a:solidFill>
                <a:latin typeface="Public Sans"/>
                <a:ea typeface="Public Sans"/>
                <a:cs typeface="Public Sans"/>
                <a:sym typeface="Public Sans"/>
              </a:rPr>
              <a:t>Project Limitations</a:t>
            </a:r>
          </a:p>
        </p:txBody>
      </p:sp>
      <p:sp>
        <p:nvSpPr>
          <p:cNvPr id="6" name="TextBox 6"/>
          <p:cNvSpPr txBox="1"/>
          <p:nvPr/>
        </p:nvSpPr>
        <p:spPr>
          <a:xfrm>
            <a:off x="1255105" y="1444260"/>
            <a:ext cx="15777790" cy="3261919"/>
          </a:xfrm>
          <a:prstGeom prst="rect">
            <a:avLst/>
          </a:prstGeom>
        </p:spPr>
        <p:txBody>
          <a:bodyPr lIns="0" tIns="0" rIns="0" bIns="0" rtlCol="0" anchor="t">
            <a:spAutoFit/>
          </a:bodyPr>
          <a:lstStyle/>
          <a:p>
            <a:pPr marL="571271" lvl="1" indent="-285636" algn="l">
              <a:lnSpc>
                <a:spcPts val="4312"/>
              </a:lnSpc>
              <a:buFont typeface="Arial"/>
              <a:buChar char="•"/>
            </a:pPr>
            <a:r>
              <a:rPr lang="en-US" sz="2646" dirty="0">
                <a:solidFill>
                  <a:srgbClr val="156669"/>
                </a:solidFill>
                <a:latin typeface="Agrandir"/>
                <a:ea typeface="Agrandir"/>
                <a:cs typeface="Agrandir"/>
                <a:sym typeface="Agrandir"/>
              </a:rPr>
              <a:t>Hardware Dependency: environmental factors like humidity and temperature(Sensor)</a:t>
            </a:r>
          </a:p>
          <a:p>
            <a:pPr marL="571271" lvl="1" indent="-285636" algn="l">
              <a:lnSpc>
                <a:spcPts val="4312"/>
              </a:lnSpc>
              <a:buFont typeface="Arial"/>
              <a:buChar char="•"/>
            </a:pPr>
            <a:r>
              <a:rPr lang="en-US" sz="2646" dirty="0">
                <a:solidFill>
                  <a:srgbClr val="156669"/>
                </a:solidFill>
                <a:latin typeface="Agrandir"/>
                <a:ea typeface="Agrandir"/>
                <a:cs typeface="Agrandir"/>
                <a:sym typeface="Agrandir"/>
              </a:rPr>
              <a:t>Connectivity Requirements: strong WIFI or GSM network</a:t>
            </a:r>
          </a:p>
          <a:p>
            <a:pPr marL="571271" lvl="1" indent="-285636" algn="l">
              <a:lnSpc>
                <a:spcPts val="4312"/>
              </a:lnSpc>
              <a:buFont typeface="Arial"/>
              <a:buChar char="•"/>
            </a:pPr>
            <a:r>
              <a:rPr lang="en-US" sz="2646" dirty="0">
                <a:solidFill>
                  <a:srgbClr val="156669"/>
                </a:solidFill>
                <a:latin typeface="Agrandir"/>
                <a:ea typeface="Agrandir"/>
                <a:cs typeface="Agrandir"/>
                <a:sym typeface="Agrandir"/>
              </a:rPr>
              <a:t>Energy Efficiency: reliable power source</a:t>
            </a:r>
          </a:p>
          <a:p>
            <a:pPr marL="571271" lvl="1" indent="-285636" algn="l">
              <a:lnSpc>
                <a:spcPts val="4312"/>
              </a:lnSpc>
              <a:buFont typeface="Arial"/>
              <a:buChar char="•"/>
            </a:pPr>
            <a:r>
              <a:rPr lang="en-US" sz="2646" dirty="0">
                <a:solidFill>
                  <a:srgbClr val="156669"/>
                </a:solidFill>
                <a:latin typeface="Agrandir"/>
                <a:ea typeface="Agrandir"/>
                <a:cs typeface="Agrandir"/>
                <a:sym typeface="Agrandir"/>
              </a:rPr>
              <a:t>Data Security: cyber threats</a:t>
            </a:r>
          </a:p>
          <a:p>
            <a:pPr algn="l">
              <a:lnSpc>
                <a:spcPts val="4312"/>
              </a:lnSpc>
            </a:pPr>
            <a:endParaRPr lang="en-US" sz="2646" dirty="0">
              <a:solidFill>
                <a:srgbClr val="156669"/>
              </a:solidFill>
              <a:latin typeface="Agrandir"/>
              <a:ea typeface="Agrandir"/>
              <a:cs typeface="Agrandir"/>
              <a:sym typeface="Agrandir"/>
            </a:endParaRPr>
          </a:p>
          <a:p>
            <a:pPr algn="l">
              <a:lnSpc>
                <a:spcPts val="4312"/>
              </a:lnSpc>
            </a:pPr>
            <a:endParaRPr lang="en-US" sz="2646" dirty="0">
              <a:solidFill>
                <a:srgbClr val="156669"/>
              </a:solidFill>
              <a:latin typeface="Agrandir"/>
              <a:ea typeface="Agrandir"/>
              <a:cs typeface="Agrandir"/>
              <a:sym typeface="Agrandir"/>
            </a:endParaRPr>
          </a:p>
        </p:txBody>
      </p:sp>
      <p:grpSp>
        <p:nvGrpSpPr>
          <p:cNvPr id="7" name="Group 7"/>
          <p:cNvGrpSpPr/>
          <p:nvPr/>
        </p:nvGrpSpPr>
        <p:grpSpPr>
          <a:xfrm>
            <a:off x="554664" y="6126419"/>
            <a:ext cx="17178672" cy="3834317"/>
            <a:chOff x="0" y="0"/>
            <a:chExt cx="5606030" cy="1251278"/>
          </a:xfrm>
        </p:grpSpPr>
        <p:sp>
          <p:nvSpPr>
            <p:cNvPr id="8" name="Freeform 8"/>
            <p:cNvSpPr/>
            <p:nvPr/>
          </p:nvSpPr>
          <p:spPr>
            <a:xfrm>
              <a:off x="0" y="0"/>
              <a:ext cx="5606030" cy="1251278"/>
            </a:xfrm>
            <a:custGeom>
              <a:avLst/>
              <a:gdLst/>
              <a:ahLst/>
              <a:cxnLst/>
              <a:rect l="l" t="t" r="r" b="b"/>
              <a:pathLst>
                <a:path w="5606030" h="1251278">
                  <a:moveTo>
                    <a:pt x="6760" y="0"/>
                  </a:moveTo>
                  <a:lnTo>
                    <a:pt x="5599270" y="0"/>
                  </a:lnTo>
                  <a:cubicBezTo>
                    <a:pt x="5601063" y="0"/>
                    <a:pt x="5602782" y="712"/>
                    <a:pt x="5604050" y="1980"/>
                  </a:cubicBezTo>
                  <a:cubicBezTo>
                    <a:pt x="5605318" y="3248"/>
                    <a:pt x="5606030" y="4967"/>
                    <a:pt x="5606030" y="6760"/>
                  </a:cubicBezTo>
                  <a:lnTo>
                    <a:pt x="5606030" y="1244518"/>
                  </a:lnTo>
                  <a:cubicBezTo>
                    <a:pt x="5606030" y="1246311"/>
                    <a:pt x="5605318" y="1248031"/>
                    <a:pt x="5604050" y="1249298"/>
                  </a:cubicBezTo>
                  <a:cubicBezTo>
                    <a:pt x="5602782" y="1250566"/>
                    <a:pt x="5601063" y="1251278"/>
                    <a:pt x="5599270" y="1251278"/>
                  </a:cubicBezTo>
                  <a:lnTo>
                    <a:pt x="6760" y="1251278"/>
                  </a:lnTo>
                  <a:cubicBezTo>
                    <a:pt x="4967" y="1251278"/>
                    <a:pt x="3248" y="1250566"/>
                    <a:pt x="1980" y="1249298"/>
                  </a:cubicBezTo>
                  <a:cubicBezTo>
                    <a:pt x="712" y="1248031"/>
                    <a:pt x="0" y="1246311"/>
                    <a:pt x="0" y="1244518"/>
                  </a:cubicBezTo>
                  <a:lnTo>
                    <a:pt x="0" y="6760"/>
                  </a:lnTo>
                  <a:cubicBezTo>
                    <a:pt x="0" y="4967"/>
                    <a:pt x="712" y="3248"/>
                    <a:pt x="1980" y="1980"/>
                  </a:cubicBezTo>
                  <a:cubicBezTo>
                    <a:pt x="3248" y="712"/>
                    <a:pt x="4967" y="0"/>
                    <a:pt x="6760" y="0"/>
                  </a:cubicBezTo>
                  <a:close/>
                </a:path>
              </a:pathLst>
            </a:custGeom>
            <a:solidFill>
              <a:srgbClr val="B8D2E4"/>
            </a:solidFill>
            <a:ln cap="sq">
              <a:noFill/>
              <a:prstDash val="solid"/>
              <a:miter/>
            </a:ln>
          </p:spPr>
          <p:txBody>
            <a:bodyPr/>
            <a:lstStyle/>
            <a:p>
              <a:endParaRPr lang="en-US"/>
            </a:p>
          </p:txBody>
        </p:sp>
        <p:sp>
          <p:nvSpPr>
            <p:cNvPr id="9" name="TextBox 9"/>
            <p:cNvSpPr txBox="1"/>
            <p:nvPr/>
          </p:nvSpPr>
          <p:spPr>
            <a:xfrm>
              <a:off x="0" y="-38100"/>
              <a:ext cx="5606030" cy="1289378"/>
            </a:xfrm>
            <a:prstGeom prst="rect">
              <a:avLst/>
            </a:prstGeom>
          </p:spPr>
          <p:txBody>
            <a:bodyPr lIns="50800" tIns="50800" rIns="50800" bIns="50800" rtlCol="0" anchor="ctr"/>
            <a:lstStyle/>
            <a:p>
              <a:pPr algn="ctr">
                <a:lnSpc>
                  <a:spcPts val="2659"/>
                </a:lnSpc>
                <a:spcBef>
                  <a:spcPct val="0"/>
                </a:spcBef>
              </a:pPr>
              <a:endParaRPr/>
            </a:p>
          </p:txBody>
        </p:sp>
      </p:grpSp>
      <p:sp>
        <p:nvSpPr>
          <p:cNvPr id="10" name="TextBox 10"/>
          <p:cNvSpPr txBox="1"/>
          <p:nvPr/>
        </p:nvSpPr>
        <p:spPr>
          <a:xfrm>
            <a:off x="-967637" y="6490887"/>
            <a:ext cx="7676388" cy="709265"/>
          </a:xfrm>
          <a:prstGeom prst="rect">
            <a:avLst/>
          </a:prstGeom>
        </p:spPr>
        <p:txBody>
          <a:bodyPr lIns="0" tIns="0" rIns="0" bIns="0" rtlCol="0" anchor="t">
            <a:spAutoFit/>
          </a:bodyPr>
          <a:lstStyle/>
          <a:p>
            <a:pPr marL="0" lvl="0" indent="0" algn="ctr">
              <a:lnSpc>
                <a:spcPts val="5239"/>
              </a:lnSpc>
              <a:spcBef>
                <a:spcPct val="0"/>
              </a:spcBef>
            </a:pPr>
            <a:r>
              <a:rPr lang="en-US" sz="5457" spc="-523">
                <a:solidFill>
                  <a:srgbClr val="156669"/>
                </a:solidFill>
                <a:latin typeface="Public Sans"/>
                <a:ea typeface="Public Sans"/>
                <a:cs typeface="Public Sans"/>
                <a:sym typeface="Public Sans"/>
              </a:rPr>
              <a:t>Assumptions</a:t>
            </a:r>
          </a:p>
        </p:txBody>
      </p:sp>
      <p:sp>
        <p:nvSpPr>
          <p:cNvPr id="11" name="TextBox 11"/>
          <p:cNvSpPr txBox="1"/>
          <p:nvPr/>
        </p:nvSpPr>
        <p:spPr>
          <a:xfrm>
            <a:off x="1255105" y="7276352"/>
            <a:ext cx="15777790" cy="2217702"/>
          </a:xfrm>
          <a:prstGeom prst="rect">
            <a:avLst/>
          </a:prstGeom>
        </p:spPr>
        <p:txBody>
          <a:bodyPr lIns="0" tIns="0" rIns="0" bIns="0" rtlCol="0" anchor="t">
            <a:spAutoFit/>
          </a:bodyPr>
          <a:lstStyle/>
          <a:p>
            <a:pPr marL="571271" lvl="1" indent="-285636" algn="l">
              <a:lnSpc>
                <a:spcPts val="4312"/>
              </a:lnSpc>
              <a:buFont typeface="Arial"/>
              <a:buChar char="•"/>
            </a:pPr>
            <a:r>
              <a:rPr lang="en-US" sz="2646">
                <a:solidFill>
                  <a:srgbClr val="156669"/>
                </a:solidFill>
                <a:latin typeface="Agrandir"/>
                <a:ea typeface="Agrandir"/>
                <a:cs typeface="Agrandir"/>
                <a:sym typeface="Agrandir"/>
              </a:rPr>
              <a:t>The patient enjoys stable internet connectivity and GSM signal strength, and the Blynk app is accessible to caregivers and medical staff via compatible mobile devices. </a:t>
            </a:r>
          </a:p>
          <a:p>
            <a:pPr algn="l">
              <a:lnSpc>
                <a:spcPts val="4312"/>
              </a:lnSpc>
            </a:pPr>
            <a:endParaRPr lang="en-US" sz="2646">
              <a:solidFill>
                <a:srgbClr val="156669"/>
              </a:solidFill>
              <a:latin typeface="Agrandir"/>
              <a:ea typeface="Agrandir"/>
              <a:cs typeface="Agrandir"/>
              <a:sym typeface="Agrandir"/>
            </a:endParaRPr>
          </a:p>
          <a:p>
            <a:pPr algn="l">
              <a:lnSpc>
                <a:spcPts val="4312"/>
              </a:lnSpc>
            </a:pPr>
            <a:endParaRPr lang="en-US" sz="2646">
              <a:solidFill>
                <a:srgbClr val="156669"/>
              </a:solidFill>
              <a:latin typeface="Agrandir"/>
              <a:ea typeface="Agrandir"/>
              <a:cs typeface="Agrandir"/>
              <a:sym typeface="Agrandi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7FAAC8"/>
        </a:solidFill>
        <a:effectLst/>
      </p:bgPr>
    </p:bg>
    <p:spTree>
      <p:nvGrpSpPr>
        <p:cNvPr id="1" name=""/>
        <p:cNvGrpSpPr/>
        <p:nvPr/>
      </p:nvGrpSpPr>
      <p:grpSpPr>
        <a:xfrm>
          <a:off x="0" y="0"/>
          <a:ext cx="0" cy="0"/>
          <a:chOff x="0" y="0"/>
          <a:chExt cx="0" cy="0"/>
        </a:xfrm>
      </p:grpSpPr>
      <p:sp>
        <p:nvSpPr>
          <p:cNvPr id="2" name="TextBox 2"/>
          <p:cNvSpPr txBox="1"/>
          <p:nvPr/>
        </p:nvSpPr>
        <p:spPr>
          <a:xfrm>
            <a:off x="1143000" y="876300"/>
            <a:ext cx="8401315" cy="2091305"/>
          </a:xfrm>
          <a:prstGeom prst="rect">
            <a:avLst/>
          </a:prstGeom>
        </p:spPr>
        <p:txBody>
          <a:bodyPr lIns="0" tIns="0" rIns="0" bIns="0" rtlCol="0" anchor="t">
            <a:spAutoFit/>
          </a:bodyPr>
          <a:lstStyle/>
          <a:p>
            <a:pPr marL="0" lvl="0" indent="0" algn="l">
              <a:lnSpc>
                <a:spcPts val="7967"/>
              </a:lnSpc>
            </a:pPr>
            <a:r>
              <a:rPr lang="en-US" sz="8299" b="1" spc="-796" dirty="0">
                <a:solidFill>
                  <a:srgbClr val="FBF6F1"/>
                </a:solidFill>
                <a:latin typeface="Public Sans Bold"/>
                <a:ea typeface="Public Sans Bold"/>
                <a:cs typeface="Public Sans Bold"/>
                <a:sym typeface="Public Sans Bold"/>
              </a:rPr>
              <a:t>SYSTEM ARCHITECTURE</a:t>
            </a:r>
          </a:p>
        </p:txBody>
      </p:sp>
      <p:sp>
        <p:nvSpPr>
          <p:cNvPr id="3" name="TextBox 3"/>
          <p:cNvSpPr txBox="1"/>
          <p:nvPr/>
        </p:nvSpPr>
        <p:spPr>
          <a:xfrm>
            <a:off x="820836" y="3732115"/>
            <a:ext cx="16626246" cy="3261149"/>
          </a:xfrm>
          <a:prstGeom prst="rect">
            <a:avLst/>
          </a:prstGeom>
        </p:spPr>
        <p:txBody>
          <a:bodyPr lIns="0" tIns="0" rIns="0" bIns="0" rtlCol="0" anchor="t">
            <a:spAutoFit/>
          </a:bodyPr>
          <a:lstStyle/>
          <a:p>
            <a:pPr algn="l">
              <a:lnSpc>
                <a:spcPts val="4278"/>
              </a:lnSpc>
            </a:pPr>
            <a:r>
              <a:rPr lang="en-US" sz="2624" dirty="0">
                <a:solidFill>
                  <a:srgbClr val="000000"/>
                </a:solidFill>
                <a:latin typeface="Agrandir"/>
                <a:ea typeface="Agrandir"/>
                <a:cs typeface="Agrandir"/>
                <a:sym typeface="Agrandir"/>
              </a:rPr>
              <a:t>The Advanced Health Care Monitoring System follows a modular architecture(Separated Modules), integrating hardware components for data collection, processing, and communication. The architecture ensures real-time monitoring and effective emergency management through IoT technology.</a:t>
            </a:r>
          </a:p>
          <a:p>
            <a:pPr algn="l">
              <a:lnSpc>
                <a:spcPts val="4278"/>
              </a:lnSpc>
            </a:pPr>
            <a:endParaRPr lang="en-US" sz="2624" dirty="0">
              <a:solidFill>
                <a:srgbClr val="000000"/>
              </a:solidFill>
              <a:latin typeface="Agrandir"/>
              <a:ea typeface="Agrandir"/>
              <a:cs typeface="Agrandir"/>
              <a:sym typeface="Agrandir"/>
            </a:endParaRPr>
          </a:p>
          <a:p>
            <a:pPr algn="l">
              <a:lnSpc>
                <a:spcPts val="4278"/>
              </a:lnSpc>
            </a:pPr>
            <a:r>
              <a:rPr lang="en-US" sz="2624" dirty="0">
                <a:solidFill>
                  <a:srgbClr val="000000"/>
                </a:solidFill>
                <a:latin typeface="Agrandir"/>
                <a:ea typeface="Agrandir"/>
                <a:cs typeface="Agrandir"/>
                <a:sym typeface="Agrandir"/>
              </a:rPr>
              <a:t>The System use various Sensors , Micro controllers and Other components to achieve the Project Goal.</a:t>
            </a:r>
          </a:p>
          <a:p>
            <a:pPr algn="l">
              <a:lnSpc>
                <a:spcPts val="4278"/>
              </a:lnSpc>
            </a:pPr>
            <a:endParaRPr lang="en-US" sz="2624" dirty="0">
              <a:solidFill>
                <a:srgbClr val="000000"/>
              </a:solidFill>
              <a:latin typeface="Agrandir"/>
              <a:ea typeface="Agrandir"/>
              <a:cs typeface="Agrandir"/>
              <a:sym typeface="Agrandir"/>
            </a:endParaRPr>
          </a:p>
        </p:txBody>
      </p:sp>
      <p:grpSp>
        <p:nvGrpSpPr>
          <p:cNvPr id="4" name="Group 4"/>
          <p:cNvGrpSpPr/>
          <p:nvPr/>
        </p:nvGrpSpPr>
        <p:grpSpPr>
          <a:xfrm>
            <a:off x="12573000" y="6515100"/>
            <a:ext cx="4770347" cy="4350665"/>
            <a:chOff x="0" y="0"/>
            <a:chExt cx="6962546" cy="6350000"/>
          </a:xfrm>
        </p:grpSpPr>
        <p:sp>
          <p:nvSpPr>
            <p:cNvPr id="5" name="Freeform 5"/>
            <p:cNvSpPr/>
            <p:nvPr/>
          </p:nvSpPr>
          <p:spPr>
            <a:xfrm>
              <a:off x="-6883" y="-1308"/>
              <a:ext cx="6984085" cy="6352794"/>
            </a:xfrm>
            <a:custGeom>
              <a:avLst/>
              <a:gdLst/>
              <a:ahLst/>
              <a:cxnLst/>
              <a:rect l="l" t="t" r="r" b="b"/>
              <a:pathLst>
                <a:path w="6984085" h="6352794">
                  <a:moveTo>
                    <a:pt x="5584063" y="4382198"/>
                  </a:moveTo>
                  <a:cubicBezTo>
                    <a:pt x="5976302" y="4290060"/>
                    <a:pt x="6424028" y="4283430"/>
                    <a:pt x="6711556" y="4001173"/>
                  </a:cubicBezTo>
                  <a:cubicBezTo>
                    <a:pt x="6906793" y="3809517"/>
                    <a:pt x="6984085" y="3520630"/>
                    <a:pt x="6967181" y="3247580"/>
                  </a:cubicBezTo>
                  <a:cubicBezTo>
                    <a:pt x="6950265" y="2974518"/>
                    <a:pt x="6848906" y="2713698"/>
                    <a:pt x="6729463" y="2467559"/>
                  </a:cubicBezTo>
                  <a:cubicBezTo>
                    <a:pt x="6472961" y="1938960"/>
                    <a:pt x="6126797" y="1454010"/>
                    <a:pt x="5710212" y="1039685"/>
                  </a:cubicBezTo>
                  <a:cubicBezTo>
                    <a:pt x="5664340" y="994067"/>
                    <a:pt x="5616283" y="948372"/>
                    <a:pt x="5557024" y="922414"/>
                  </a:cubicBezTo>
                  <a:cubicBezTo>
                    <a:pt x="5445950" y="873760"/>
                    <a:pt x="5312994" y="904087"/>
                    <a:pt x="5211229" y="970026"/>
                  </a:cubicBezTo>
                  <a:cubicBezTo>
                    <a:pt x="5109464" y="1035964"/>
                    <a:pt x="5014861" y="1136472"/>
                    <a:pt x="4939881" y="1231760"/>
                  </a:cubicBezTo>
                  <a:cubicBezTo>
                    <a:pt x="4855718" y="951255"/>
                    <a:pt x="4714964" y="687857"/>
                    <a:pt x="4528553" y="462000"/>
                  </a:cubicBezTo>
                  <a:cubicBezTo>
                    <a:pt x="4405732" y="313195"/>
                    <a:pt x="4259885" y="178333"/>
                    <a:pt x="4083532" y="100063"/>
                  </a:cubicBezTo>
                  <a:cubicBezTo>
                    <a:pt x="3869626" y="5131"/>
                    <a:pt x="3628021" y="0"/>
                    <a:pt x="3394011" y="1498"/>
                  </a:cubicBezTo>
                  <a:cubicBezTo>
                    <a:pt x="3174251" y="2908"/>
                    <a:pt x="2951962" y="9144"/>
                    <a:pt x="2739898" y="66840"/>
                  </a:cubicBezTo>
                  <a:cubicBezTo>
                    <a:pt x="2448204" y="146215"/>
                    <a:pt x="2191842" y="318249"/>
                    <a:pt x="1941372" y="487527"/>
                  </a:cubicBezTo>
                  <a:cubicBezTo>
                    <a:pt x="1886089" y="524891"/>
                    <a:pt x="1828914" y="564261"/>
                    <a:pt x="1795780" y="622173"/>
                  </a:cubicBezTo>
                  <a:cubicBezTo>
                    <a:pt x="1758378" y="687552"/>
                    <a:pt x="1757108" y="766750"/>
                    <a:pt x="1757502" y="842073"/>
                  </a:cubicBezTo>
                  <a:cubicBezTo>
                    <a:pt x="1759534" y="1233957"/>
                    <a:pt x="1780057" y="1625740"/>
                    <a:pt x="1818983" y="2015693"/>
                  </a:cubicBezTo>
                  <a:cubicBezTo>
                    <a:pt x="1449006" y="1947278"/>
                    <a:pt x="1014336" y="1957108"/>
                    <a:pt x="640639" y="2000758"/>
                  </a:cubicBezTo>
                  <a:cubicBezTo>
                    <a:pt x="609435" y="2004403"/>
                    <a:pt x="576567" y="2009127"/>
                    <a:pt x="551916" y="2028596"/>
                  </a:cubicBezTo>
                  <a:cubicBezTo>
                    <a:pt x="511403" y="2060588"/>
                    <a:pt x="507238" y="2119198"/>
                    <a:pt x="503631" y="2170684"/>
                  </a:cubicBezTo>
                  <a:cubicBezTo>
                    <a:pt x="469265" y="2660231"/>
                    <a:pt x="188201" y="3097416"/>
                    <a:pt x="81813" y="3576498"/>
                  </a:cubicBezTo>
                  <a:cubicBezTo>
                    <a:pt x="41643" y="3757397"/>
                    <a:pt x="26746" y="3942804"/>
                    <a:pt x="11950" y="4127513"/>
                  </a:cubicBezTo>
                  <a:cubicBezTo>
                    <a:pt x="5753" y="4204868"/>
                    <a:pt x="0" y="4285412"/>
                    <a:pt x="28587" y="4357548"/>
                  </a:cubicBezTo>
                  <a:cubicBezTo>
                    <a:pt x="54622" y="4423270"/>
                    <a:pt x="106756" y="4475226"/>
                    <a:pt x="162382" y="4518863"/>
                  </a:cubicBezTo>
                  <a:cubicBezTo>
                    <a:pt x="388290" y="4696054"/>
                    <a:pt x="682015" y="4761395"/>
                    <a:pt x="967816" y="4788763"/>
                  </a:cubicBezTo>
                  <a:cubicBezTo>
                    <a:pt x="1253617" y="4816132"/>
                    <a:pt x="1543583" y="4810836"/>
                    <a:pt x="1824634" y="4869510"/>
                  </a:cubicBezTo>
                  <a:cubicBezTo>
                    <a:pt x="1839506" y="5155336"/>
                    <a:pt x="1957806" y="5441086"/>
                    <a:pt x="2016290" y="5721248"/>
                  </a:cubicBezTo>
                  <a:cubicBezTo>
                    <a:pt x="2034286" y="5807469"/>
                    <a:pt x="2055012" y="5894984"/>
                    <a:pt x="2100948" y="5970130"/>
                  </a:cubicBezTo>
                  <a:cubicBezTo>
                    <a:pt x="2182761" y="6103963"/>
                    <a:pt x="2332812" y="6180125"/>
                    <a:pt x="2481605" y="6229769"/>
                  </a:cubicBezTo>
                  <a:cubicBezTo>
                    <a:pt x="2850337" y="6352794"/>
                    <a:pt x="3247187" y="6352515"/>
                    <a:pt x="3635896" y="6350991"/>
                  </a:cubicBezTo>
                  <a:cubicBezTo>
                    <a:pt x="4094620" y="6349200"/>
                    <a:pt x="4553343" y="6347397"/>
                    <a:pt x="5012067" y="6345606"/>
                  </a:cubicBezTo>
                  <a:cubicBezTo>
                    <a:pt x="5053482" y="6345441"/>
                    <a:pt x="5097666" y="6344475"/>
                    <a:pt x="5131943" y="6321234"/>
                  </a:cubicBezTo>
                  <a:cubicBezTo>
                    <a:pt x="5169979" y="6295453"/>
                    <a:pt x="5186680" y="6248629"/>
                    <a:pt x="5200802" y="6204890"/>
                  </a:cubicBezTo>
                  <a:cubicBezTo>
                    <a:pt x="5394820" y="5603811"/>
                    <a:pt x="5494134" y="5007407"/>
                    <a:pt x="5584063" y="4382198"/>
                  </a:cubicBezTo>
                  <a:close/>
                </a:path>
              </a:pathLst>
            </a:custGeom>
            <a:blipFill>
              <a:blip r:embed="rId2">
                <a:alphaModFix amt="47000"/>
              </a:blip>
              <a:stretch>
                <a:fillRect l="-31188" r="-31188"/>
              </a:stretch>
            </a:blipFill>
          </p:spPr>
          <p:txBody>
            <a:bodyPr/>
            <a:lstStyle/>
            <a:p>
              <a:endParaRPr lang="en-US"/>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7FAAC8"/>
        </a:solidFill>
        <a:effectLst/>
      </p:bgPr>
    </p:bg>
    <p:spTree>
      <p:nvGrpSpPr>
        <p:cNvPr id="1" name=""/>
        <p:cNvGrpSpPr/>
        <p:nvPr/>
      </p:nvGrpSpPr>
      <p:grpSpPr>
        <a:xfrm>
          <a:off x="0" y="0"/>
          <a:ext cx="0" cy="0"/>
          <a:chOff x="0" y="0"/>
          <a:chExt cx="0" cy="0"/>
        </a:xfrm>
      </p:grpSpPr>
      <p:sp>
        <p:nvSpPr>
          <p:cNvPr id="2" name="TextBox 2"/>
          <p:cNvSpPr txBox="1"/>
          <p:nvPr/>
        </p:nvSpPr>
        <p:spPr>
          <a:xfrm>
            <a:off x="983277" y="641031"/>
            <a:ext cx="12139129" cy="859210"/>
          </a:xfrm>
          <a:prstGeom prst="rect">
            <a:avLst/>
          </a:prstGeom>
        </p:spPr>
        <p:txBody>
          <a:bodyPr lIns="0" tIns="0" rIns="0" bIns="0" rtlCol="0" anchor="t">
            <a:spAutoFit/>
          </a:bodyPr>
          <a:lstStyle/>
          <a:p>
            <a:pPr marL="0" lvl="0" indent="0" algn="l">
              <a:lnSpc>
                <a:spcPts val="6720"/>
              </a:lnSpc>
            </a:pPr>
            <a:r>
              <a:rPr lang="en-US" sz="7000" spc="-672" dirty="0">
                <a:solidFill>
                  <a:srgbClr val="FBF6F1"/>
                </a:solidFill>
                <a:latin typeface="Public Sans"/>
                <a:ea typeface="Public Sans"/>
                <a:cs typeface="Public Sans"/>
                <a:sym typeface="Public Sans"/>
              </a:rPr>
              <a:t>Data  flow  and  Interactions </a:t>
            </a:r>
          </a:p>
        </p:txBody>
      </p:sp>
      <p:sp>
        <p:nvSpPr>
          <p:cNvPr id="3" name="TextBox 3"/>
          <p:cNvSpPr txBox="1"/>
          <p:nvPr/>
        </p:nvSpPr>
        <p:spPr>
          <a:xfrm>
            <a:off x="904711" y="1409700"/>
            <a:ext cx="15300116" cy="2007088"/>
          </a:xfrm>
          <a:prstGeom prst="rect">
            <a:avLst/>
          </a:prstGeom>
        </p:spPr>
        <p:txBody>
          <a:bodyPr lIns="0" tIns="0" rIns="0" bIns="0" rtlCol="0" anchor="t">
            <a:spAutoFit/>
          </a:bodyPr>
          <a:lstStyle/>
          <a:p>
            <a:pPr algn="l">
              <a:lnSpc>
                <a:spcPts val="3952"/>
              </a:lnSpc>
            </a:pPr>
            <a:r>
              <a:rPr lang="en-US" sz="2424" b="1" dirty="0">
                <a:solidFill>
                  <a:schemeClr val="bg1"/>
                </a:solidFill>
                <a:latin typeface="Agrandir"/>
                <a:ea typeface="Agrandir"/>
                <a:cs typeface="Agrandir"/>
                <a:sym typeface="Agrandir"/>
              </a:rPr>
              <a:t>Data Collection:</a:t>
            </a:r>
          </a:p>
          <a:p>
            <a:pPr marL="523480" lvl="1" indent="-261740" algn="l">
              <a:lnSpc>
                <a:spcPts val="3952"/>
              </a:lnSpc>
              <a:buFont typeface="Arial"/>
              <a:buChar char="•"/>
            </a:pPr>
            <a:r>
              <a:rPr lang="en-US" sz="2424" dirty="0">
                <a:solidFill>
                  <a:srgbClr val="000000"/>
                </a:solidFill>
                <a:latin typeface="Agrandir"/>
                <a:ea typeface="Agrandir"/>
                <a:cs typeface="Agrandir"/>
                <a:sym typeface="Agrandir"/>
              </a:rPr>
              <a:t>Sensors collect vital health data</a:t>
            </a:r>
          </a:p>
          <a:p>
            <a:pPr algn="l">
              <a:lnSpc>
                <a:spcPts val="3952"/>
              </a:lnSpc>
            </a:pPr>
            <a:endParaRPr lang="en-US" sz="2424" dirty="0">
              <a:solidFill>
                <a:srgbClr val="000000"/>
              </a:solidFill>
              <a:latin typeface="Agrandir"/>
              <a:ea typeface="Agrandir"/>
              <a:cs typeface="Agrandir"/>
              <a:sym typeface="Agrandir"/>
            </a:endParaRPr>
          </a:p>
          <a:p>
            <a:pPr algn="l">
              <a:lnSpc>
                <a:spcPts val="3952"/>
              </a:lnSpc>
            </a:pPr>
            <a:endParaRPr lang="en-US" sz="2424" dirty="0">
              <a:solidFill>
                <a:srgbClr val="000000"/>
              </a:solidFill>
              <a:latin typeface="Agrandir"/>
              <a:ea typeface="Agrandir"/>
              <a:cs typeface="Agrandir"/>
              <a:sym typeface="Agrandir"/>
            </a:endParaRPr>
          </a:p>
        </p:txBody>
      </p:sp>
      <p:sp>
        <p:nvSpPr>
          <p:cNvPr id="4" name="TextBox 4"/>
          <p:cNvSpPr txBox="1"/>
          <p:nvPr/>
        </p:nvSpPr>
        <p:spPr>
          <a:xfrm>
            <a:off x="904711" y="2756209"/>
            <a:ext cx="16524002" cy="1494127"/>
          </a:xfrm>
          <a:prstGeom prst="rect">
            <a:avLst/>
          </a:prstGeom>
        </p:spPr>
        <p:txBody>
          <a:bodyPr lIns="0" tIns="0" rIns="0" bIns="0" rtlCol="0" anchor="t">
            <a:spAutoFit/>
          </a:bodyPr>
          <a:lstStyle/>
          <a:p>
            <a:pPr algn="l">
              <a:lnSpc>
                <a:spcPts val="3952"/>
              </a:lnSpc>
            </a:pPr>
            <a:r>
              <a:rPr lang="en-US" sz="2424" b="1" dirty="0">
                <a:solidFill>
                  <a:schemeClr val="bg1"/>
                </a:solidFill>
                <a:latin typeface="Agrandir"/>
                <a:ea typeface="Agrandir"/>
                <a:cs typeface="Agrandir"/>
                <a:sym typeface="Agrandir"/>
              </a:rPr>
              <a:t>Data Processing:</a:t>
            </a:r>
          </a:p>
          <a:p>
            <a:pPr marL="523480" lvl="1" indent="-261740" algn="l">
              <a:lnSpc>
                <a:spcPts val="3952"/>
              </a:lnSpc>
              <a:buFont typeface="Arial"/>
              <a:buChar char="•"/>
            </a:pPr>
            <a:r>
              <a:rPr lang="en-US" sz="2424" dirty="0">
                <a:solidFill>
                  <a:srgbClr val="000000"/>
                </a:solidFill>
                <a:latin typeface="Agrandir"/>
                <a:ea typeface="Agrandir"/>
                <a:cs typeface="Agrandir"/>
                <a:sym typeface="Agrandir"/>
              </a:rPr>
              <a:t>processes sensor data, identifies abnormalities, and determines if an alert needs to be triggered</a:t>
            </a:r>
          </a:p>
          <a:p>
            <a:pPr algn="l">
              <a:lnSpc>
                <a:spcPts val="3952"/>
              </a:lnSpc>
            </a:pPr>
            <a:endParaRPr lang="en-US" sz="2424" dirty="0">
              <a:solidFill>
                <a:srgbClr val="000000"/>
              </a:solidFill>
              <a:latin typeface="Agrandir"/>
              <a:ea typeface="Agrandir"/>
              <a:cs typeface="Agrandir"/>
              <a:sym typeface="Agrandir"/>
            </a:endParaRPr>
          </a:p>
        </p:txBody>
      </p:sp>
      <p:sp>
        <p:nvSpPr>
          <p:cNvPr id="5" name="TextBox 5"/>
          <p:cNvSpPr txBox="1"/>
          <p:nvPr/>
        </p:nvSpPr>
        <p:spPr>
          <a:xfrm>
            <a:off x="859288" y="4380843"/>
            <a:ext cx="15300116" cy="2007088"/>
          </a:xfrm>
          <a:prstGeom prst="rect">
            <a:avLst/>
          </a:prstGeom>
        </p:spPr>
        <p:txBody>
          <a:bodyPr lIns="0" tIns="0" rIns="0" bIns="0" rtlCol="0" anchor="t">
            <a:spAutoFit/>
          </a:bodyPr>
          <a:lstStyle/>
          <a:p>
            <a:pPr algn="l">
              <a:lnSpc>
                <a:spcPts val="3952"/>
              </a:lnSpc>
            </a:pPr>
            <a:r>
              <a:rPr lang="en-US" sz="2424" b="1" dirty="0">
                <a:solidFill>
                  <a:schemeClr val="bg1"/>
                </a:solidFill>
                <a:latin typeface="Agrandir"/>
                <a:ea typeface="Agrandir"/>
                <a:cs typeface="Agrandir"/>
                <a:sym typeface="Agrandir"/>
              </a:rPr>
              <a:t>Data Transmission:</a:t>
            </a:r>
          </a:p>
          <a:p>
            <a:pPr marL="523481" lvl="1" indent="-261740" algn="l">
              <a:lnSpc>
                <a:spcPts val="3952"/>
              </a:lnSpc>
              <a:buFont typeface="Arial"/>
              <a:buChar char="•"/>
            </a:pPr>
            <a:r>
              <a:rPr lang="en-US" sz="2424" dirty="0">
                <a:solidFill>
                  <a:srgbClr val="000000"/>
                </a:solidFill>
                <a:latin typeface="Agrandir"/>
                <a:ea typeface="Agrandir"/>
                <a:cs typeface="Agrandir"/>
                <a:sym typeface="Agrandir"/>
              </a:rPr>
              <a:t>SMS Alerts</a:t>
            </a:r>
          </a:p>
          <a:p>
            <a:pPr marL="523481" lvl="1" indent="-261740" algn="l">
              <a:lnSpc>
                <a:spcPts val="3952"/>
              </a:lnSpc>
              <a:buFont typeface="Arial"/>
              <a:buChar char="•"/>
            </a:pPr>
            <a:r>
              <a:rPr lang="en-US" sz="2424" dirty="0">
                <a:solidFill>
                  <a:srgbClr val="000000"/>
                </a:solidFill>
                <a:latin typeface="Agrandir"/>
                <a:ea typeface="Agrandir"/>
                <a:cs typeface="Agrandir"/>
                <a:sym typeface="Agrandir"/>
              </a:rPr>
              <a:t>Live Location</a:t>
            </a:r>
          </a:p>
          <a:p>
            <a:pPr marL="523481" lvl="1" indent="-261740" algn="l">
              <a:lnSpc>
                <a:spcPts val="3952"/>
              </a:lnSpc>
              <a:buFont typeface="Arial"/>
              <a:buChar char="•"/>
            </a:pPr>
            <a:r>
              <a:rPr lang="en-US" sz="2424" dirty="0">
                <a:solidFill>
                  <a:srgbClr val="000000"/>
                </a:solidFill>
                <a:latin typeface="Agrandir"/>
                <a:ea typeface="Agrandir"/>
                <a:cs typeface="Agrandir"/>
                <a:sym typeface="Agrandir"/>
              </a:rPr>
              <a:t>Audio Alerts</a:t>
            </a:r>
          </a:p>
        </p:txBody>
      </p:sp>
      <p:sp>
        <p:nvSpPr>
          <p:cNvPr id="6" name="TextBox 6"/>
          <p:cNvSpPr txBox="1"/>
          <p:nvPr/>
        </p:nvSpPr>
        <p:spPr>
          <a:xfrm>
            <a:off x="859288" y="6497835"/>
            <a:ext cx="15300116" cy="2007088"/>
          </a:xfrm>
          <a:prstGeom prst="rect">
            <a:avLst/>
          </a:prstGeom>
        </p:spPr>
        <p:txBody>
          <a:bodyPr lIns="0" tIns="0" rIns="0" bIns="0" rtlCol="0" anchor="t">
            <a:spAutoFit/>
          </a:bodyPr>
          <a:lstStyle/>
          <a:p>
            <a:pPr algn="l">
              <a:lnSpc>
                <a:spcPts val="3952"/>
              </a:lnSpc>
            </a:pPr>
            <a:r>
              <a:rPr lang="en-US" sz="2424" b="1" dirty="0">
                <a:solidFill>
                  <a:schemeClr val="bg1"/>
                </a:solidFill>
                <a:latin typeface="Agrandir"/>
                <a:ea typeface="Agrandir"/>
                <a:cs typeface="Agrandir"/>
                <a:sym typeface="Agrandir"/>
              </a:rPr>
              <a:t>Remote Data Access:</a:t>
            </a:r>
          </a:p>
          <a:p>
            <a:pPr marL="523480" lvl="1" indent="-261740" algn="l">
              <a:lnSpc>
                <a:spcPts val="3952"/>
              </a:lnSpc>
              <a:buFont typeface="Arial"/>
              <a:buChar char="•"/>
            </a:pPr>
            <a:r>
              <a:rPr lang="en-US" sz="2424" dirty="0">
                <a:solidFill>
                  <a:srgbClr val="000000"/>
                </a:solidFill>
                <a:latin typeface="Agrandir"/>
                <a:ea typeface="Agrandir"/>
                <a:cs typeface="Agrandir"/>
                <a:sym typeface="Agrandir"/>
              </a:rPr>
              <a:t>allowing remote monitoring to mobile App.</a:t>
            </a:r>
          </a:p>
          <a:p>
            <a:pPr algn="l">
              <a:lnSpc>
                <a:spcPts val="3952"/>
              </a:lnSpc>
            </a:pPr>
            <a:endParaRPr lang="en-US" sz="2424" dirty="0">
              <a:solidFill>
                <a:srgbClr val="000000"/>
              </a:solidFill>
              <a:latin typeface="Agrandir"/>
              <a:ea typeface="Agrandir"/>
              <a:cs typeface="Agrandir"/>
              <a:sym typeface="Agrandir"/>
            </a:endParaRPr>
          </a:p>
          <a:p>
            <a:pPr algn="l">
              <a:lnSpc>
                <a:spcPts val="3952"/>
              </a:lnSpc>
            </a:pPr>
            <a:endParaRPr lang="en-US" sz="2424" dirty="0">
              <a:solidFill>
                <a:srgbClr val="000000"/>
              </a:solidFill>
              <a:latin typeface="Agrandir"/>
              <a:ea typeface="Agrandir"/>
              <a:cs typeface="Agrandir"/>
              <a:sym typeface="Agrandir"/>
            </a:endParaRPr>
          </a:p>
        </p:txBody>
      </p:sp>
      <p:sp>
        <p:nvSpPr>
          <p:cNvPr id="7" name="TextBox 7"/>
          <p:cNvSpPr txBox="1"/>
          <p:nvPr/>
        </p:nvSpPr>
        <p:spPr>
          <a:xfrm>
            <a:off x="859288" y="8087008"/>
            <a:ext cx="15300116" cy="2521913"/>
          </a:xfrm>
          <a:prstGeom prst="rect">
            <a:avLst/>
          </a:prstGeom>
        </p:spPr>
        <p:txBody>
          <a:bodyPr lIns="0" tIns="0" rIns="0" bIns="0" rtlCol="0" anchor="t">
            <a:spAutoFit/>
          </a:bodyPr>
          <a:lstStyle/>
          <a:p>
            <a:pPr algn="l">
              <a:lnSpc>
                <a:spcPts val="3952"/>
              </a:lnSpc>
            </a:pPr>
            <a:r>
              <a:rPr lang="en-US" sz="2424" b="1" dirty="0">
                <a:solidFill>
                  <a:schemeClr val="bg1"/>
                </a:solidFill>
                <a:latin typeface="Agrandir"/>
                <a:ea typeface="Agrandir"/>
                <a:cs typeface="Agrandir"/>
                <a:sym typeface="Agrandir"/>
              </a:rPr>
              <a:t>Local Data Visualization:</a:t>
            </a:r>
          </a:p>
          <a:p>
            <a:pPr marL="1046961" lvl="2" indent="-348987" algn="l">
              <a:lnSpc>
                <a:spcPts val="3952"/>
              </a:lnSpc>
              <a:buFont typeface="Arial"/>
              <a:buChar char="⚬"/>
            </a:pPr>
            <a:r>
              <a:rPr lang="en-US" sz="2424" dirty="0">
                <a:solidFill>
                  <a:srgbClr val="000000"/>
                </a:solidFill>
                <a:latin typeface="Agrandir"/>
                <a:ea typeface="Agrandir"/>
                <a:cs typeface="Agrandir"/>
                <a:sym typeface="Agrandir"/>
              </a:rPr>
              <a:t>The OLED display shows real-time health information for caregivers near the patient.</a:t>
            </a:r>
          </a:p>
          <a:p>
            <a:pPr algn="l">
              <a:lnSpc>
                <a:spcPts val="3952"/>
              </a:lnSpc>
            </a:pPr>
            <a:endParaRPr lang="en-US" sz="2424" dirty="0">
              <a:solidFill>
                <a:srgbClr val="000000"/>
              </a:solidFill>
              <a:latin typeface="Agrandir"/>
              <a:ea typeface="Agrandir"/>
              <a:cs typeface="Agrandir"/>
              <a:sym typeface="Agrandir"/>
            </a:endParaRPr>
          </a:p>
          <a:p>
            <a:pPr algn="l">
              <a:lnSpc>
                <a:spcPts val="3952"/>
              </a:lnSpc>
            </a:pPr>
            <a:endParaRPr lang="en-US" sz="2424" dirty="0">
              <a:solidFill>
                <a:srgbClr val="000000"/>
              </a:solidFill>
              <a:latin typeface="Agrandir"/>
              <a:ea typeface="Agrandir"/>
              <a:cs typeface="Agrandir"/>
              <a:sym typeface="Agrandir"/>
            </a:endParaRPr>
          </a:p>
          <a:p>
            <a:pPr algn="l">
              <a:lnSpc>
                <a:spcPts val="3952"/>
              </a:lnSpc>
            </a:pPr>
            <a:endParaRPr lang="en-US" sz="2424" dirty="0">
              <a:solidFill>
                <a:srgbClr val="000000"/>
              </a:solidFill>
              <a:latin typeface="Agrandir"/>
              <a:ea typeface="Agrandir"/>
              <a:cs typeface="Agrandir"/>
              <a:sym typeface="Agrandi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BF6F1"/>
        </a:solidFill>
        <a:effectLst/>
      </p:bgPr>
    </p:bg>
    <p:spTree>
      <p:nvGrpSpPr>
        <p:cNvPr id="1" name=""/>
        <p:cNvGrpSpPr/>
        <p:nvPr/>
      </p:nvGrpSpPr>
      <p:grpSpPr>
        <a:xfrm>
          <a:off x="0" y="0"/>
          <a:ext cx="0" cy="0"/>
          <a:chOff x="0" y="0"/>
          <a:chExt cx="0" cy="0"/>
        </a:xfrm>
      </p:grpSpPr>
      <p:sp>
        <p:nvSpPr>
          <p:cNvPr id="2" name="TextBox 2"/>
          <p:cNvSpPr txBox="1"/>
          <p:nvPr/>
        </p:nvSpPr>
        <p:spPr>
          <a:xfrm>
            <a:off x="1028700" y="463641"/>
            <a:ext cx="13568337" cy="2190303"/>
          </a:xfrm>
          <a:prstGeom prst="rect">
            <a:avLst/>
          </a:prstGeom>
        </p:spPr>
        <p:txBody>
          <a:bodyPr lIns="0" tIns="0" rIns="0" bIns="0" rtlCol="0" anchor="t">
            <a:spAutoFit/>
          </a:bodyPr>
          <a:lstStyle/>
          <a:p>
            <a:pPr marL="0" lvl="0" indent="0" algn="l">
              <a:lnSpc>
                <a:spcPts val="8385"/>
              </a:lnSpc>
            </a:pPr>
            <a:r>
              <a:rPr lang="en-US" sz="8735" b="1" spc="-838">
                <a:solidFill>
                  <a:srgbClr val="156669"/>
                </a:solidFill>
                <a:latin typeface="Public Sans Bold"/>
                <a:ea typeface="Public Sans Bold"/>
                <a:cs typeface="Public Sans Bold"/>
                <a:sym typeface="Public Sans Bold"/>
              </a:rPr>
              <a:t>HARDWARE AND SOFTWARE COMPONENTS</a:t>
            </a:r>
          </a:p>
        </p:txBody>
      </p:sp>
      <p:grpSp>
        <p:nvGrpSpPr>
          <p:cNvPr id="3" name="Group 3"/>
          <p:cNvGrpSpPr/>
          <p:nvPr/>
        </p:nvGrpSpPr>
        <p:grpSpPr>
          <a:xfrm>
            <a:off x="482822" y="2836778"/>
            <a:ext cx="8771033" cy="7225980"/>
            <a:chOff x="0" y="0"/>
            <a:chExt cx="2862309" cy="2358102"/>
          </a:xfrm>
        </p:grpSpPr>
        <p:sp>
          <p:nvSpPr>
            <p:cNvPr id="4" name="Freeform 4"/>
            <p:cNvSpPr/>
            <p:nvPr/>
          </p:nvSpPr>
          <p:spPr>
            <a:xfrm>
              <a:off x="0" y="0"/>
              <a:ext cx="2862309" cy="2358102"/>
            </a:xfrm>
            <a:custGeom>
              <a:avLst/>
              <a:gdLst/>
              <a:ahLst/>
              <a:cxnLst/>
              <a:rect l="l" t="t" r="r" b="b"/>
              <a:pathLst>
                <a:path w="2862309" h="2358102">
                  <a:moveTo>
                    <a:pt x="13240" y="0"/>
                  </a:moveTo>
                  <a:lnTo>
                    <a:pt x="2849069" y="0"/>
                  </a:lnTo>
                  <a:cubicBezTo>
                    <a:pt x="2852581" y="0"/>
                    <a:pt x="2855949" y="1395"/>
                    <a:pt x="2858432" y="3878"/>
                  </a:cubicBezTo>
                  <a:cubicBezTo>
                    <a:pt x="2860915" y="6361"/>
                    <a:pt x="2862309" y="9729"/>
                    <a:pt x="2862309" y="13240"/>
                  </a:cubicBezTo>
                  <a:lnTo>
                    <a:pt x="2862309" y="2344862"/>
                  </a:lnTo>
                  <a:cubicBezTo>
                    <a:pt x="2862309" y="2348374"/>
                    <a:pt x="2860915" y="2351741"/>
                    <a:pt x="2858432" y="2354224"/>
                  </a:cubicBezTo>
                  <a:cubicBezTo>
                    <a:pt x="2855949" y="2356707"/>
                    <a:pt x="2852581" y="2358102"/>
                    <a:pt x="2849069" y="2358102"/>
                  </a:cubicBezTo>
                  <a:lnTo>
                    <a:pt x="13240" y="2358102"/>
                  </a:lnTo>
                  <a:cubicBezTo>
                    <a:pt x="9729" y="2358102"/>
                    <a:pt x="6361" y="2356707"/>
                    <a:pt x="3878" y="2354224"/>
                  </a:cubicBezTo>
                  <a:cubicBezTo>
                    <a:pt x="1395" y="2351741"/>
                    <a:pt x="0" y="2348374"/>
                    <a:pt x="0" y="2344862"/>
                  </a:cubicBezTo>
                  <a:lnTo>
                    <a:pt x="0" y="13240"/>
                  </a:lnTo>
                  <a:cubicBezTo>
                    <a:pt x="0" y="9729"/>
                    <a:pt x="1395" y="6361"/>
                    <a:pt x="3878" y="3878"/>
                  </a:cubicBezTo>
                  <a:cubicBezTo>
                    <a:pt x="6361" y="1395"/>
                    <a:pt x="9729" y="0"/>
                    <a:pt x="13240" y="0"/>
                  </a:cubicBezTo>
                  <a:close/>
                </a:path>
              </a:pathLst>
            </a:custGeom>
            <a:solidFill>
              <a:srgbClr val="B8D2E4"/>
            </a:solidFill>
            <a:ln cap="sq">
              <a:noFill/>
              <a:prstDash val="solid"/>
              <a:miter/>
            </a:ln>
          </p:spPr>
          <p:txBody>
            <a:bodyPr/>
            <a:lstStyle/>
            <a:p>
              <a:endParaRPr lang="en-US"/>
            </a:p>
          </p:txBody>
        </p:sp>
        <p:sp>
          <p:nvSpPr>
            <p:cNvPr id="5" name="TextBox 5"/>
            <p:cNvSpPr txBox="1"/>
            <p:nvPr/>
          </p:nvSpPr>
          <p:spPr>
            <a:xfrm>
              <a:off x="0" y="-38100"/>
              <a:ext cx="2862309" cy="2396202"/>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482822" y="3998036"/>
            <a:ext cx="11289282" cy="6338787"/>
          </a:xfrm>
          <a:prstGeom prst="rect">
            <a:avLst/>
          </a:prstGeom>
        </p:spPr>
        <p:txBody>
          <a:bodyPr lIns="0" tIns="0" rIns="0" bIns="0" rtlCol="0" anchor="t">
            <a:spAutoFit/>
          </a:bodyPr>
          <a:lstStyle/>
          <a:p>
            <a:pPr marL="505616" lvl="1" indent="-252808" algn="l">
              <a:lnSpc>
                <a:spcPts val="3817"/>
              </a:lnSpc>
              <a:buFont typeface="Arial"/>
              <a:buChar char="•"/>
            </a:pPr>
            <a:r>
              <a:rPr lang="en-US" sz="2341" dirty="0">
                <a:solidFill>
                  <a:srgbClr val="156669"/>
                </a:solidFill>
                <a:latin typeface="Agrandir"/>
                <a:ea typeface="Agrandir"/>
                <a:cs typeface="Agrandir"/>
                <a:sym typeface="Agrandir"/>
              </a:rPr>
              <a:t>Arduino Mega</a:t>
            </a:r>
          </a:p>
          <a:p>
            <a:pPr marL="505616" lvl="1" indent="-252808" algn="l">
              <a:lnSpc>
                <a:spcPts val="3817"/>
              </a:lnSpc>
              <a:buFont typeface="Arial"/>
              <a:buChar char="•"/>
            </a:pPr>
            <a:r>
              <a:rPr lang="en-US" sz="2341" dirty="0">
                <a:solidFill>
                  <a:srgbClr val="156669"/>
                </a:solidFill>
                <a:latin typeface="Agrandir"/>
                <a:ea typeface="Agrandir"/>
                <a:cs typeface="Agrandir"/>
                <a:sym typeface="Agrandir"/>
              </a:rPr>
              <a:t> Esp8266 </a:t>
            </a:r>
          </a:p>
          <a:p>
            <a:pPr marL="505616" lvl="1" indent="-252808" algn="l">
              <a:lnSpc>
                <a:spcPts val="3817"/>
              </a:lnSpc>
              <a:buFont typeface="Arial"/>
              <a:buChar char="•"/>
            </a:pPr>
            <a:r>
              <a:rPr lang="en-US" sz="2341" dirty="0">
                <a:solidFill>
                  <a:srgbClr val="156669"/>
                </a:solidFill>
                <a:latin typeface="Agrandir"/>
                <a:ea typeface="Agrandir"/>
                <a:cs typeface="Agrandir"/>
                <a:sym typeface="Agrandir"/>
              </a:rPr>
              <a:t>GSM Module (SIM800L)</a:t>
            </a:r>
          </a:p>
          <a:p>
            <a:pPr marL="505616" lvl="1" indent="-252808" algn="l">
              <a:lnSpc>
                <a:spcPts val="3817"/>
              </a:lnSpc>
              <a:buFont typeface="Arial"/>
              <a:buChar char="•"/>
            </a:pPr>
            <a:r>
              <a:rPr lang="en-US" sz="2341" dirty="0">
                <a:solidFill>
                  <a:srgbClr val="156669"/>
                </a:solidFill>
                <a:latin typeface="Agrandir"/>
                <a:ea typeface="Agrandir"/>
                <a:cs typeface="Agrandir"/>
                <a:sym typeface="Agrandir"/>
              </a:rPr>
              <a:t> OLED Display</a:t>
            </a:r>
          </a:p>
          <a:p>
            <a:pPr marL="505616" lvl="1" indent="-252808" algn="l">
              <a:lnSpc>
                <a:spcPts val="3817"/>
              </a:lnSpc>
              <a:buFont typeface="Arial"/>
              <a:buChar char="•"/>
            </a:pPr>
            <a:r>
              <a:rPr lang="en-US" sz="2341" dirty="0">
                <a:solidFill>
                  <a:srgbClr val="156669"/>
                </a:solidFill>
                <a:latin typeface="Agrandir"/>
                <a:ea typeface="Agrandir"/>
                <a:cs typeface="Agrandir"/>
                <a:sym typeface="Agrandir"/>
              </a:rPr>
              <a:t> Heart rate sensor (MAX30105)</a:t>
            </a:r>
          </a:p>
          <a:p>
            <a:pPr marL="505616" lvl="1" indent="-252808" algn="l">
              <a:lnSpc>
                <a:spcPts val="3817"/>
              </a:lnSpc>
              <a:buFont typeface="Arial"/>
              <a:buChar char="•"/>
            </a:pPr>
            <a:r>
              <a:rPr lang="en-US" sz="2341" dirty="0">
                <a:solidFill>
                  <a:srgbClr val="156669"/>
                </a:solidFill>
                <a:latin typeface="Agrandir"/>
                <a:ea typeface="Agrandir"/>
                <a:cs typeface="Agrandir"/>
                <a:sym typeface="Agrandir"/>
              </a:rPr>
              <a:t> Temperature sensor (DS18B20)</a:t>
            </a:r>
          </a:p>
          <a:p>
            <a:pPr marL="505616" lvl="1" indent="-252808" algn="l">
              <a:lnSpc>
                <a:spcPts val="3817"/>
              </a:lnSpc>
              <a:buFont typeface="Arial"/>
              <a:buChar char="•"/>
            </a:pPr>
            <a:r>
              <a:rPr lang="en-US" sz="2341" dirty="0">
                <a:solidFill>
                  <a:srgbClr val="156669"/>
                </a:solidFill>
                <a:latin typeface="Agrandir"/>
                <a:ea typeface="Agrandir"/>
                <a:cs typeface="Agrandir"/>
                <a:sym typeface="Agrandir"/>
              </a:rPr>
              <a:t> Blood Pressure sensor (MAX30105)</a:t>
            </a:r>
          </a:p>
          <a:p>
            <a:pPr marL="505616" lvl="1" indent="-252808" algn="l">
              <a:lnSpc>
                <a:spcPts val="3817"/>
              </a:lnSpc>
              <a:buFont typeface="Arial"/>
              <a:buChar char="•"/>
            </a:pPr>
            <a:r>
              <a:rPr lang="en-US" sz="2341" dirty="0">
                <a:solidFill>
                  <a:srgbClr val="156669"/>
                </a:solidFill>
                <a:latin typeface="Agrandir"/>
                <a:ea typeface="Agrandir"/>
                <a:cs typeface="Agrandir"/>
                <a:sym typeface="Agrandir"/>
              </a:rPr>
              <a:t> Fall detection sensor (MPU6050)</a:t>
            </a:r>
          </a:p>
          <a:p>
            <a:pPr marL="505616" lvl="1" indent="-252808" algn="l">
              <a:lnSpc>
                <a:spcPts val="3817"/>
              </a:lnSpc>
              <a:buFont typeface="Arial"/>
              <a:buChar char="•"/>
            </a:pPr>
            <a:r>
              <a:rPr lang="en-US" sz="2341" dirty="0">
                <a:solidFill>
                  <a:srgbClr val="156669"/>
                </a:solidFill>
                <a:latin typeface="Agrandir"/>
                <a:ea typeface="Agrandir"/>
                <a:cs typeface="Agrandir"/>
                <a:sym typeface="Agrandir"/>
              </a:rPr>
              <a:t> ECG sensor (AD8232)</a:t>
            </a:r>
          </a:p>
          <a:p>
            <a:pPr marL="505616" lvl="1" indent="-252808" algn="l">
              <a:lnSpc>
                <a:spcPts val="3817"/>
              </a:lnSpc>
              <a:buFont typeface="Arial"/>
              <a:buChar char="•"/>
            </a:pPr>
            <a:r>
              <a:rPr lang="en-US" sz="2341" dirty="0">
                <a:solidFill>
                  <a:srgbClr val="156669"/>
                </a:solidFill>
                <a:latin typeface="Agrandir"/>
                <a:ea typeface="Agrandir"/>
                <a:cs typeface="Agrandir"/>
                <a:sym typeface="Agrandir"/>
              </a:rPr>
              <a:t> DF player module and speaker</a:t>
            </a:r>
          </a:p>
          <a:p>
            <a:pPr marL="505616" lvl="1" indent="-252808" algn="l">
              <a:lnSpc>
                <a:spcPts val="3817"/>
              </a:lnSpc>
              <a:buFont typeface="Arial"/>
              <a:buChar char="•"/>
            </a:pPr>
            <a:r>
              <a:rPr lang="en-US" sz="2341" dirty="0">
                <a:solidFill>
                  <a:srgbClr val="156669"/>
                </a:solidFill>
                <a:latin typeface="Agrandir"/>
                <a:ea typeface="Agrandir"/>
                <a:cs typeface="Agrandir"/>
                <a:sym typeface="Agrandir"/>
              </a:rPr>
              <a:t> GPS module (NEO6MV2)</a:t>
            </a:r>
          </a:p>
          <a:p>
            <a:pPr algn="l">
              <a:lnSpc>
                <a:spcPts val="3980"/>
              </a:lnSpc>
            </a:pPr>
            <a:endParaRPr lang="en-US" sz="2341" dirty="0">
              <a:solidFill>
                <a:srgbClr val="156669"/>
              </a:solidFill>
              <a:latin typeface="Agrandir"/>
              <a:ea typeface="Agrandir"/>
              <a:cs typeface="Agrandir"/>
              <a:sym typeface="Agrandir"/>
            </a:endParaRPr>
          </a:p>
          <a:p>
            <a:pPr algn="l">
              <a:lnSpc>
                <a:spcPts val="3980"/>
              </a:lnSpc>
            </a:pPr>
            <a:endParaRPr lang="en-US" sz="2341" dirty="0">
              <a:solidFill>
                <a:srgbClr val="156669"/>
              </a:solidFill>
              <a:latin typeface="Agrandir"/>
              <a:ea typeface="Agrandir"/>
              <a:cs typeface="Agrandir"/>
              <a:sym typeface="Agrandir"/>
            </a:endParaRPr>
          </a:p>
        </p:txBody>
      </p:sp>
      <p:grpSp>
        <p:nvGrpSpPr>
          <p:cNvPr id="7" name="Group 7"/>
          <p:cNvGrpSpPr/>
          <p:nvPr/>
        </p:nvGrpSpPr>
        <p:grpSpPr>
          <a:xfrm>
            <a:off x="9993482" y="2836778"/>
            <a:ext cx="7621792" cy="7225980"/>
            <a:chOff x="0" y="0"/>
            <a:chExt cx="2487270" cy="2358102"/>
          </a:xfrm>
        </p:grpSpPr>
        <p:sp>
          <p:nvSpPr>
            <p:cNvPr id="8" name="Freeform 8"/>
            <p:cNvSpPr/>
            <p:nvPr/>
          </p:nvSpPr>
          <p:spPr>
            <a:xfrm>
              <a:off x="0" y="0"/>
              <a:ext cx="2487270" cy="2358102"/>
            </a:xfrm>
            <a:custGeom>
              <a:avLst/>
              <a:gdLst/>
              <a:ahLst/>
              <a:cxnLst/>
              <a:rect l="l" t="t" r="r" b="b"/>
              <a:pathLst>
                <a:path w="2487270" h="2358102">
                  <a:moveTo>
                    <a:pt x="15236" y="0"/>
                  </a:moveTo>
                  <a:lnTo>
                    <a:pt x="2472033" y="0"/>
                  </a:lnTo>
                  <a:cubicBezTo>
                    <a:pt x="2476074" y="0"/>
                    <a:pt x="2479950" y="1605"/>
                    <a:pt x="2482807" y="4463"/>
                  </a:cubicBezTo>
                  <a:cubicBezTo>
                    <a:pt x="2485665" y="7320"/>
                    <a:pt x="2487270" y="11195"/>
                    <a:pt x="2487270" y="15236"/>
                  </a:cubicBezTo>
                  <a:lnTo>
                    <a:pt x="2487270" y="2342866"/>
                  </a:lnTo>
                  <a:cubicBezTo>
                    <a:pt x="2487270" y="2346907"/>
                    <a:pt x="2485665" y="2350782"/>
                    <a:pt x="2482807" y="2353639"/>
                  </a:cubicBezTo>
                  <a:cubicBezTo>
                    <a:pt x="2479950" y="2356497"/>
                    <a:pt x="2476074" y="2358102"/>
                    <a:pt x="2472033" y="2358102"/>
                  </a:cubicBezTo>
                  <a:lnTo>
                    <a:pt x="15236" y="2358102"/>
                  </a:lnTo>
                  <a:cubicBezTo>
                    <a:pt x="11195" y="2358102"/>
                    <a:pt x="7320" y="2356497"/>
                    <a:pt x="4463" y="2353639"/>
                  </a:cubicBezTo>
                  <a:cubicBezTo>
                    <a:pt x="1605" y="2350782"/>
                    <a:pt x="0" y="2346907"/>
                    <a:pt x="0" y="2342866"/>
                  </a:cubicBezTo>
                  <a:lnTo>
                    <a:pt x="0" y="15236"/>
                  </a:lnTo>
                  <a:cubicBezTo>
                    <a:pt x="0" y="11195"/>
                    <a:pt x="1605" y="7320"/>
                    <a:pt x="4463" y="4463"/>
                  </a:cubicBezTo>
                  <a:cubicBezTo>
                    <a:pt x="7320" y="1605"/>
                    <a:pt x="11195" y="0"/>
                    <a:pt x="15236" y="0"/>
                  </a:cubicBezTo>
                  <a:close/>
                </a:path>
              </a:pathLst>
            </a:custGeom>
            <a:solidFill>
              <a:srgbClr val="B8D2E4"/>
            </a:solidFill>
            <a:ln cap="sq">
              <a:noFill/>
              <a:prstDash val="solid"/>
              <a:miter/>
            </a:ln>
          </p:spPr>
          <p:txBody>
            <a:bodyPr/>
            <a:lstStyle/>
            <a:p>
              <a:endParaRPr lang="en-US"/>
            </a:p>
          </p:txBody>
        </p:sp>
        <p:sp>
          <p:nvSpPr>
            <p:cNvPr id="9" name="TextBox 9"/>
            <p:cNvSpPr txBox="1"/>
            <p:nvPr/>
          </p:nvSpPr>
          <p:spPr>
            <a:xfrm>
              <a:off x="0" y="-38100"/>
              <a:ext cx="2487270" cy="2396202"/>
            </a:xfrm>
            <a:prstGeom prst="rect">
              <a:avLst/>
            </a:prstGeom>
          </p:spPr>
          <p:txBody>
            <a:bodyPr lIns="50800" tIns="50800" rIns="50800" bIns="50800" rtlCol="0" anchor="ctr"/>
            <a:lstStyle/>
            <a:p>
              <a:pPr algn="ctr">
                <a:lnSpc>
                  <a:spcPts val="2659"/>
                </a:lnSpc>
                <a:spcBef>
                  <a:spcPct val="0"/>
                </a:spcBef>
              </a:pPr>
              <a:endParaRPr/>
            </a:p>
          </p:txBody>
        </p:sp>
      </p:grpSp>
      <p:sp>
        <p:nvSpPr>
          <p:cNvPr id="10" name="TextBox 10"/>
          <p:cNvSpPr txBox="1"/>
          <p:nvPr/>
        </p:nvSpPr>
        <p:spPr>
          <a:xfrm>
            <a:off x="10806360" y="4250148"/>
            <a:ext cx="8294518" cy="1615253"/>
          </a:xfrm>
          <a:prstGeom prst="rect">
            <a:avLst/>
          </a:prstGeom>
        </p:spPr>
        <p:txBody>
          <a:bodyPr lIns="0" tIns="0" rIns="0" bIns="0" rtlCol="0" anchor="t">
            <a:spAutoFit/>
          </a:bodyPr>
          <a:lstStyle/>
          <a:p>
            <a:pPr marL="550243" lvl="1" indent="-275122" algn="l">
              <a:lnSpc>
                <a:spcPts val="4154"/>
              </a:lnSpc>
              <a:buFont typeface="Arial"/>
              <a:buChar char="•"/>
            </a:pPr>
            <a:r>
              <a:rPr lang="en-US" sz="2548" dirty="0">
                <a:solidFill>
                  <a:srgbClr val="156669"/>
                </a:solidFill>
                <a:latin typeface="Agrandir"/>
                <a:ea typeface="Agrandir"/>
                <a:cs typeface="Agrandir"/>
                <a:sym typeface="Agrandir"/>
              </a:rPr>
              <a:t>Arduino IDE</a:t>
            </a:r>
          </a:p>
          <a:p>
            <a:pPr marL="550243" lvl="1" indent="-275122" algn="l">
              <a:lnSpc>
                <a:spcPts val="4154"/>
              </a:lnSpc>
              <a:buFont typeface="Arial"/>
              <a:buChar char="•"/>
            </a:pPr>
            <a:r>
              <a:rPr lang="en-US" sz="2548" dirty="0">
                <a:solidFill>
                  <a:srgbClr val="156669"/>
                </a:solidFill>
                <a:latin typeface="Agrandir"/>
                <a:ea typeface="Agrandir"/>
                <a:cs typeface="Agrandir"/>
                <a:sym typeface="Agrandir"/>
              </a:rPr>
              <a:t>BLYNK App or </a:t>
            </a:r>
            <a:r>
              <a:rPr lang="en-US" sz="2548" dirty="0" err="1">
                <a:solidFill>
                  <a:srgbClr val="156669"/>
                </a:solidFill>
                <a:latin typeface="Agrandir"/>
                <a:ea typeface="Agrandir"/>
                <a:cs typeface="Agrandir"/>
                <a:sym typeface="Agrandir"/>
              </a:rPr>
              <a:t>FireBase</a:t>
            </a:r>
            <a:endParaRPr lang="en-US" sz="2548" dirty="0">
              <a:solidFill>
                <a:srgbClr val="156669"/>
              </a:solidFill>
              <a:latin typeface="Agrandir"/>
              <a:ea typeface="Agrandir"/>
              <a:cs typeface="Agrandir"/>
              <a:sym typeface="Agrandir"/>
            </a:endParaRPr>
          </a:p>
          <a:p>
            <a:pPr algn="l">
              <a:lnSpc>
                <a:spcPts val="4331"/>
              </a:lnSpc>
            </a:pPr>
            <a:endParaRPr lang="en-US" sz="2548" dirty="0">
              <a:solidFill>
                <a:srgbClr val="156669"/>
              </a:solidFill>
              <a:latin typeface="Agrandir"/>
              <a:ea typeface="Agrandir"/>
              <a:cs typeface="Agrandir"/>
              <a:sym typeface="Agrandir"/>
            </a:endParaRPr>
          </a:p>
        </p:txBody>
      </p:sp>
      <p:sp>
        <p:nvSpPr>
          <p:cNvPr id="11" name="TextBox 11"/>
          <p:cNvSpPr txBox="1"/>
          <p:nvPr/>
        </p:nvSpPr>
        <p:spPr>
          <a:xfrm>
            <a:off x="482822" y="3086202"/>
            <a:ext cx="7676388" cy="709265"/>
          </a:xfrm>
          <a:prstGeom prst="rect">
            <a:avLst/>
          </a:prstGeom>
        </p:spPr>
        <p:txBody>
          <a:bodyPr lIns="0" tIns="0" rIns="0" bIns="0" rtlCol="0" anchor="t">
            <a:spAutoFit/>
          </a:bodyPr>
          <a:lstStyle/>
          <a:p>
            <a:pPr marL="0" lvl="0" indent="0" algn="ctr">
              <a:lnSpc>
                <a:spcPts val="5239"/>
              </a:lnSpc>
              <a:spcBef>
                <a:spcPct val="0"/>
              </a:spcBef>
            </a:pPr>
            <a:r>
              <a:rPr lang="en-US" sz="5457" spc="-523">
                <a:solidFill>
                  <a:srgbClr val="156669"/>
                </a:solidFill>
                <a:latin typeface="Public Sans"/>
                <a:ea typeface="Public Sans"/>
                <a:cs typeface="Public Sans"/>
                <a:sym typeface="Public Sans"/>
              </a:rPr>
              <a:t>Hardware</a:t>
            </a:r>
          </a:p>
        </p:txBody>
      </p:sp>
      <p:sp>
        <p:nvSpPr>
          <p:cNvPr id="12" name="TextBox 12"/>
          <p:cNvSpPr txBox="1"/>
          <p:nvPr/>
        </p:nvSpPr>
        <p:spPr>
          <a:xfrm>
            <a:off x="9938886" y="3086202"/>
            <a:ext cx="7676388" cy="709265"/>
          </a:xfrm>
          <a:prstGeom prst="rect">
            <a:avLst/>
          </a:prstGeom>
        </p:spPr>
        <p:txBody>
          <a:bodyPr lIns="0" tIns="0" rIns="0" bIns="0" rtlCol="0" anchor="t">
            <a:spAutoFit/>
          </a:bodyPr>
          <a:lstStyle/>
          <a:p>
            <a:pPr marL="0" lvl="0" indent="0" algn="ctr">
              <a:lnSpc>
                <a:spcPts val="5239"/>
              </a:lnSpc>
              <a:spcBef>
                <a:spcPct val="0"/>
              </a:spcBef>
            </a:pPr>
            <a:r>
              <a:rPr lang="en-US" sz="5457" spc="-523">
                <a:solidFill>
                  <a:srgbClr val="156669"/>
                </a:solidFill>
                <a:latin typeface="Public Sans"/>
                <a:ea typeface="Public Sans"/>
                <a:cs typeface="Public Sans"/>
                <a:sym typeface="Public Sans"/>
              </a:rPr>
              <a:t>Software</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134</TotalTime>
  <Words>1003</Words>
  <Application>Microsoft Office PowerPoint</Application>
  <PresentationFormat>Custom</PresentationFormat>
  <Paragraphs>151</Paragraphs>
  <Slides>18</Slides>
  <Notes>0</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18</vt:i4>
      </vt:variant>
    </vt:vector>
  </HeadingPairs>
  <TitlesOfParts>
    <vt:vector size="26" baseType="lpstr">
      <vt:lpstr>Agrandir Bold</vt:lpstr>
      <vt:lpstr>Agrandir</vt:lpstr>
      <vt:lpstr>Calibri</vt:lpstr>
      <vt:lpstr>Arial</vt:lpstr>
      <vt:lpstr>Public Sans Bold</vt:lpstr>
      <vt:lpstr>Agrandir Medium</vt:lpstr>
      <vt:lpstr>Public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Car Rental</dc:title>
  <dc:creator>Dark Phoenix</dc:creator>
  <cp:lastModifiedBy>DHANUSHANANDAN A M</cp:lastModifiedBy>
  <cp:revision>21</cp:revision>
  <dcterms:created xsi:type="dcterms:W3CDTF">2006-08-16T00:00:00Z</dcterms:created>
  <dcterms:modified xsi:type="dcterms:W3CDTF">2024-11-21T05:19:54Z</dcterms:modified>
  <dc:identifier>DAGE1UcW9MI</dc:identifier>
</cp:coreProperties>
</file>

<file path=docProps/thumbnail.jpeg>
</file>